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57" r:id="rId5"/>
    <p:sldId id="338" r:id="rId6"/>
    <p:sldId id="339" r:id="rId7"/>
    <p:sldId id="340" r:id="rId8"/>
    <p:sldId id="341" r:id="rId9"/>
    <p:sldId id="342" r:id="rId10"/>
    <p:sldId id="343" r:id="rId11"/>
    <p:sldId id="344" r:id="rId12"/>
    <p:sldId id="345" r:id="rId13"/>
    <p:sldId id="346" r:id="rId14"/>
    <p:sldId id="347" r:id="rId15"/>
    <p:sldId id="348" r:id="rId16"/>
    <p:sldId id="261" r:id="rId17"/>
    <p:sldId id="26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6" autoAdjust="0"/>
    <p:restoredTop sz="73362" autoAdjust="0"/>
  </p:normalViewPr>
  <p:slideViewPr>
    <p:cSldViewPr snapToGrid="0">
      <p:cViewPr varScale="1">
        <p:scale>
          <a:sx n="81" d="100"/>
          <a:sy n="81" d="100"/>
        </p:scale>
        <p:origin x="3384" y="6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63888A-B9DB-494A-8E32-6778CA798F68}" type="datetimeFigureOut">
              <a:rPr lang="en-GB" smtClean="0"/>
              <a:t>23/09/2026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150950-3392-4D9F-AF37-C98FA0C3E727}" type="slidenum">
              <a:rPr lang="en-GB" smtClean="0"/>
              <a:t>‹#›</a:t>
            </a:fld>
            <a:endParaRPr lang="en-GB"/>
          </a:p>
        </p:txBody>
      </p:sp>
    </p:spTree>
    <p:extLst>
      <p:ext uri="{BB962C8B-B14F-4D97-AF65-F5344CB8AC3E}">
        <p14:creationId xmlns:p14="http://schemas.microsoft.com/office/powerpoint/2010/main" val="3591418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stacks.cdc.gov/view/cdc/134943"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ARHAI Scotland develop and maintain the National Infection Prevention and Control Manual (NIPCM).  There have been some key updates to Transmission Based Precautions (TBPs) guidance.  It’s important that you know what these are to help keep you, patients, colleagues and visitors safe.</a:t>
            </a:r>
          </a:p>
          <a:p>
            <a:endParaRPr lang="en-GB" dirty="0"/>
          </a:p>
        </p:txBody>
      </p:sp>
      <p:sp>
        <p:nvSpPr>
          <p:cNvPr id="4" name="Slide Number Placeholder 3"/>
          <p:cNvSpPr>
            <a:spLocks noGrp="1"/>
          </p:cNvSpPr>
          <p:nvPr>
            <p:ph type="sldNum" sz="quarter" idx="5"/>
          </p:nvPr>
        </p:nvSpPr>
        <p:spPr/>
        <p:txBody>
          <a:bodyPr/>
          <a:lstStyle/>
          <a:p>
            <a:fld id="{4B150950-3392-4D9F-AF37-C98FA0C3E727}" type="slidenum">
              <a:rPr lang="en-GB" smtClean="0"/>
              <a:t>1</a:t>
            </a:fld>
            <a:endParaRPr lang="en-GB"/>
          </a:p>
        </p:txBody>
      </p:sp>
    </p:spTree>
    <p:extLst>
      <p:ext uri="{BB962C8B-B14F-4D97-AF65-F5344CB8AC3E}">
        <p14:creationId xmlns:p14="http://schemas.microsoft.com/office/powerpoint/2010/main" val="10655443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slides will take you through all the key updates and changes.  It is important that you read the guidance in full and links to more information will be provided at the end of these slides.</a:t>
            </a:r>
          </a:p>
        </p:txBody>
      </p:sp>
      <p:sp>
        <p:nvSpPr>
          <p:cNvPr id="4" name="Slide Number Placeholder 3"/>
          <p:cNvSpPr>
            <a:spLocks noGrp="1"/>
          </p:cNvSpPr>
          <p:nvPr>
            <p:ph type="sldNum" sz="quarter" idx="5"/>
          </p:nvPr>
        </p:nvSpPr>
        <p:spPr/>
        <p:txBody>
          <a:bodyPr/>
          <a:lstStyle/>
          <a:p>
            <a:fld id="{4B150950-3392-4D9F-AF37-C98FA0C3E727}" type="slidenum">
              <a:rPr lang="en-GB" smtClean="0"/>
              <a:t>2</a:t>
            </a:fld>
            <a:endParaRPr lang="en-GB"/>
          </a:p>
        </p:txBody>
      </p:sp>
    </p:spTree>
    <p:extLst>
      <p:ext uri="{BB962C8B-B14F-4D97-AF65-F5344CB8AC3E}">
        <p14:creationId xmlns:p14="http://schemas.microsoft.com/office/powerpoint/2010/main" val="15232932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TBPs are the controls applied in addition to Standard Infection Control Precautions (SICPs) when caring for someone with a known or suspected infection or colonisation.</a:t>
            </a:r>
          </a:p>
          <a:p>
            <a:r>
              <a:rPr lang="en-GB" dirty="0"/>
              <a:t>They play a crucial part in preventing the onward transmission of infection to Healthcare workers (HCWs), patients and visitors.</a:t>
            </a:r>
          </a:p>
          <a:p>
            <a:r>
              <a:rPr lang="en-GB" dirty="0"/>
              <a:t>TBPs guidance is fully outlined in the National Infection Prevention and Control Manual (NIPCM) produced by ARHAI Scotland and although a lot of the content within these slides focuses on PPE, all components of TBPs are important</a:t>
            </a:r>
          </a:p>
          <a:p>
            <a:r>
              <a:rPr lang="en-GB" dirty="0"/>
              <a:t>TBPs have been applied in health and care settings for decades and it is important you are aware of some key changes.</a:t>
            </a:r>
          </a:p>
          <a:p>
            <a:endParaRPr lang="en-GB" dirty="0"/>
          </a:p>
        </p:txBody>
      </p:sp>
      <p:sp>
        <p:nvSpPr>
          <p:cNvPr id="4" name="Slide Number Placeholder 3"/>
          <p:cNvSpPr>
            <a:spLocks noGrp="1"/>
          </p:cNvSpPr>
          <p:nvPr>
            <p:ph type="sldNum" sz="quarter" idx="5"/>
          </p:nvPr>
        </p:nvSpPr>
        <p:spPr/>
        <p:txBody>
          <a:bodyPr/>
          <a:lstStyle/>
          <a:p>
            <a:fld id="{4B150950-3392-4D9F-AF37-C98FA0C3E727}" type="slidenum">
              <a:rPr lang="en-GB" smtClean="0"/>
              <a:t>3</a:t>
            </a:fld>
            <a:endParaRPr lang="en-GB"/>
          </a:p>
        </p:txBody>
      </p:sp>
    </p:spTree>
    <p:extLst>
      <p:ext uri="{BB962C8B-B14F-4D97-AF65-F5344CB8AC3E}">
        <p14:creationId xmlns:p14="http://schemas.microsoft.com/office/powerpoint/2010/main" val="3523435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way we describe transmission has changed;</a:t>
            </a:r>
          </a:p>
          <a:p>
            <a:r>
              <a:rPr lang="en-GB" dirty="0"/>
              <a:t>We no longer refer to droplet, airborne and contact</a:t>
            </a:r>
          </a:p>
          <a:p>
            <a:r>
              <a:rPr lang="en-GB" dirty="0"/>
              <a:t>Instead we refer to air transmission and contact transmission</a:t>
            </a:r>
          </a:p>
          <a:p>
            <a:r>
              <a:rPr lang="en-GB" dirty="0"/>
              <a:t>Aerosol Generating Procedures (AGPs) have been withdrawn. </a:t>
            </a:r>
          </a:p>
          <a:p>
            <a:r>
              <a:rPr lang="en-GB" dirty="0"/>
              <a:t>Respiratory categories have been introduced (R1, R2 and R3) and respiratory pathogens allocated to the appropriate category according to the transmission risk that they pose</a:t>
            </a:r>
          </a:p>
        </p:txBody>
      </p:sp>
      <p:sp>
        <p:nvSpPr>
          <p:cNvPr id="4" name="Slide Number Placeholder 3"/>
          <p:cNvSpPr>
            <a:spLocks noGrp="1"/>
          </p:cNvSpPr>
          <p:nvPr>
            <p:ph type="sldNum" sz="quarter" idx="5"/>
          </p:nvPr>
        </p:nvSpPr>
        <p:spPr/>
        <p:txBody>
          <a:bodyPr/>
          <a:lstStyle/>
          <a:p>
            <a:fld id="{4B150950-3392-4D9F-AF37-C98FA0C3E727}" type="slidenum">
              <a:rPr lang="en-GB" smtClean="0"/>
              <a:t>4</a:t>
            </a:fld>
            <a:endParaRPr lang="en-GB"/>
          </a:p>
        </p:txBody>
      </p:sp>
    </p:spTree>
    <p:extLst>
      <p:ext uri="{BB962C8B-B14F-4D97-AF65-F5344CB8AC3E}">
        <p14:creationId xmlns:p14="http://schemas.microsoft.com/office/powerpoint/2010/main" val="16207093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Pre-pandemic, and currently in many IPC guidelines globally, respiratory transmission is described as occurring by either droplet or airborne transmission. </a:t>
            </a:r>
          </a:p>
          <a:p>
            <a:r>
              <a:rPr lang="en-GB" dirty="0"/>
              <a:t>This aligns to an outdated framework based on particle size cut offs whereby respiratory particles larger than 5 microns were described as large droplets that were only encountered at close range, and particles under 5 microns in diameter were described as aerosols and were encountered at longer range.</a:t>
            </a:r>
            <a:r>
              <a:rPr lang="en-GB" dirty="0">
                <a:effectLst/>
              </a:rPr>
              <a:t> The descriptors took into consideration what was thought to be the predominant mode of transmission based on particle size.</a:t>
            </a:r>
            <a:endParaRPr lang="en-GB" dirty="0"/>
          </a:p>
          <a:p>
            <a:r>
              <a:rPr lang="en-GB" dirty="0"/>
              <a:t>Whilst this approach provided a simple and straightforward IPC framework it led to fierce challenge and debate during the COVID19 pandemic with calls to revise guidance.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 review of the evidence undertaken by ARHAI Scotland has demonstrated that these descriptors are no longer fit for purpose and do not reflect what is happening in reality.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is also supported by findings from the COVID 19 Public inquiry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Updated guidance no longer primarily focuses on particle sizes but also takes account of many other factors which affect exposure and subsequently transmission of infectious agents including, symptoms, environment, vulnerability of HCWs and severity of outcome associated with the pathogen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will ensure that we are better prepared for the next pandemic by enabling a risk based approach.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dirty="0"/>
              <a:t>Internationally, it is recognised that change is needed. In April 2024, the WHO published a global technical consultation report on proposed terminology for pathogens that transmit through the air.  Similarly, the US centres for disease control published a draft guideline to Prevent Transmission of pathogens in healthcare settings.  The findings of WHO and USCDC are closely aligned to that of the new updated guidance in Scotland. </a:t>
            </a:r>
          </a:p>
          <a:p>
            <a:endParaRPr lang="en-GB" dirty="0"/>
          </a:p>
          <a:p>
            <a:pPr marL="685800" lvl="1" indent="-228600">
              <a:buFontTx/>
              <a:buAutoNum type="arabicPeriod"/>
              <a:defRPr/>
            </a:pPr>
            <a:r>
              <a:rPr lang="en-GB" sz="1100" dirty="0">
                <a:cs typeface="Arial" panose="020B0604020202020204" pitchFamily="34" charset="0"/>
              </a:rPr>
              <a:t>WHO. Apr 2024. Global technical consultation report on proposed terminology for pathogens that transmit through the air </a:t>
            </a:r>
            <a:r>
              <a:rPr lang="en-GB" sz="1100" u="sng" dirty="0">
                <a:cs typeface="Arial" panose="020B0604020202020204" pitchFamily="34" charset="0"/>
              </a:rPr>
              <a:t>https://www.who.int/publications/m/item/global-technical-consultation-report-on-proposed-terminology-for-pathogens-that-transmit-through-the-air</a:t>
            </a:r>
            <a:r>
              <a:rPr lang="en-GB" sz="1100" dirty="0">
                <a:cs typeface="Arial" panose="020B0604020202020204" pitchFamily="34" charset="0"/>
              </a:rPr>
              <a:t>  </a:t>
            </a:r>
          </a:p>
          <a:p>
            <a:pPr marL="685800" lvl="1" indent="-228600">
              <a:buAutoNum type="arabicPeriod"/>
              <a:defRPr/>
            </a:pPr>
            <a:r>
              <a:rPr lang="en-GB" sz="1100" dirty="0">
                <a:cs typeface="Arial" panose="020B0604020202020204" pitchFamily="34" charset="0"/>
              </a:rPr>
              <a:t>CDC. Nov 2023. DRAFT 2024 Guideline to Prevent Transmission of Pathogens in Healthcare Settings. Available online at </a:t>
            </a:r>
            <a:r>
              <a:rPr lang="en-GB" sz="1100" dirty="0">
                <a:cs typeface="Arial" panose="020B0604020202020204" pitchFamily="34" charset="0"/>
                <a:hlinkClick r:id="rId3">
                  <a:extLst>
                    <a:ext uri="{A12FA001-AC4F-418D-AE19-62706E023703}">
                      <ahyp:hlinkClr xmlns:ahyp="http://schemas.microsoft.com/office/drawing/2018/hyperlinkcolor" val="tx"/>
                    </a:ext>
                  </a:extLst>
                </a:hlinkClick>
              </a:rPr>
              <a:t>https://stacks.cdc.gov/view/cdc/134943</a:t>
            </a:r>
            <a:endParaRPr lang="en-GB" sz="1100" dirty="0">
              <a:cs typeface="Arial" panose="020B0604020202020204" pitchFamily="34" charset="0"/>
            </a:endParaRPr>
          </a:p>
          <a:p>
            <a:endParaRPr lang="en-GB" dirty="0"/>
          </a:p>
          <a:p>
            <a:r>
              <a:rPr lang="en-GB" dirty="0"/>
              <a:t>Scotland is the first country globally to launch national guidance aligned to updated transmission descriptors.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5"/>
          </p:nvPr>
        </p:nvSpPr>
        <p:spPr/>
        <p:txBody>
          <a:bodyPr/>
          <a:lstStyle/>
          <a:p>
            <a:fld id="{4B150950-3392-4D9F-AF37-C98FA0C3E727}" type="slidenum">
              <a:rPr lang="en-GB" smtClean="0"/>
              <a:t>5</a:t>
            </a:fld>
            <a:endParaRPr lang="en-GB"/>
          </a:p>
        </p:txBody>
      </p:sp>
    </p:spTree>
    <p:extLst>
      <p:ext uri="{BB962C8B-B14F-4D97-AF65-F5344CB8AC3E}">
        <p14:creationId xmlns:p14="http://schemas.microsoft.com/office/powerpoint/2010/main" val="3498132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some general changes to the application of fluid resistant surgical masks (FRSM) and respiratory protective equipment (RPE).</a:t>
            </a:r>
          </a:p>
          <a:p>
            <a:r>
              <a:rPr lang="en-GB" dirty="0"/>
              <a:t>Selection of mask type will now be undertaken using an algorithm (Appendix 15) which uses new respiratory categories as a foundation for risk assessment.  The R category for each respiratory pathogen can be found in Appendix 11 of the NIPCM. </a:t>
            </a:r>
          </a:p>
          <a:p>
            <a:r>
              <a:rPr lang="en-GB" sz="1200" dirty="0">
                <a:effectLst/>
              </a:rPr>
              <a:t>Masks should be donned before entering the room, and doffed after exiting the room of the individual being cared for.  </a:t>
            </a:r>
            <a:r>
              <a:rPr lang="en-GB" dirty="0"/>
              <a:t>This helps protect against any long range transmission risk.  This does not apply to FRSMs worn as part of SICPs for exposure to anticipated splash or spray of body fluids – in these cases FRSMs should be removed when exposure risk ceases.</a:t>
            </a:r>
          </a:p>
          <a:p>
            <a:r>
              <a:rPr lang="en-GB" dirty="0"/>
              <a:t>Masks may now also be worn </a:t>
            </a:r>
            <a:r>
              <a:rPr lang="en-GB" dirty="0" err="1"/>
              <a:t>sessionally</a:t>
            </a:r>
            <a:r>
              <a:rPr lang="en-GB" dirty="0"/>
              <a:t> if caring for individuals within a respiratory cohort.  No need to change between patients in the cohort unless contaminated or damaged.</a:t>
            </a:r>
          </a:p>
        </p:txBody>
      </p:sp>
      <p:sp>
        <p:nvSpPr>
          <p:cNvPr id="4" name="Slide Number Placeholder 3"/>
          <p:cNvSpPr>
            <a:spLocks noGrp="1"/>
          </p:cNvSpPr>
          <p:nvPr>
            <p:ph type="sldNum" sz="quarter" idx="5"/>
          </p:nvPr>
        </p:nvSpPr>
        <p:spPr/>
        <p:txBody>
          <a:bodyPr/>
          <a:lstStyle/>
          <a:p>
            <a:fld id="{4B150950-3392-4D9F-AF37-C98FA0C3E727}" type="slidenum">
              <a:rPr lang="en-GB" smtClean="0"/>
              <a:t>6</a:t>
            </a:fld>
            <a:endParaRPr lang="en-GB"/>
          </a:p>
        </p:txBody>
      </p:sp>
    </p:spTree>
    <p:extLst>
      <p:ext uri="{BB962C8B-B14F-4D97-AF65-F5344CB8AC3E}">
        <p14:creationId xmlns:p14="http://schemas.microsoft.com/office/powerpoint/2010/main" val="3090900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FRSMs should be worn for care of individuals with known or suspected R1 pathogen: table on slide 9 describes in more detail.</a:t>
            </a:r>
          </a:p>
          <a:p>
            <a:r>
              <a:rPr lang="en-GB" dirty="0"/>
              <a:t>FRSM should also be worn on initial presentation if respiratory pathogen unknown unless there are pre assessment indicators which suggest a suspected R2 or R3 pathogen</a:t>
            </a:r>
          </a:p>
          <a:p>
            <a:r>
              <a:rPr lang="en-GB" dirty="0"/>
              <a:t>FRSM should be worn when caring for individuals who are immunocompromised and who require protective isolation.  The individual within protective isolation should also wear FRSM if asked to leave their room.</a:t>
            </a:r>
          </a:p>
          <a:p>
            <a:r>
              <a:rPr lang="en-GB" dirty="0">
                <a:effectLst/>
              </a:rPr>
              <a:t>During epidemics or periods of high rate of local transmission extended use of FRSMs by HCWs, visitors and patients may be advised.</a:t>
            </a:r>
            <a:endParaRPr lang="en-GB" dirty="0"/>
          </a:p>
          <a:p>
            <a:endParaRPr lang="en-GB" dirty="0"/>
          </a:p>
        </p:txBody>
      </p:sp>
      <p:sp>
        <p:nvSpPr>
          <p:cNvPr id="4" name="Slide Number Placeholder 3"/>
          <p:cNvSpPr>
            <a:spLocks noGrp="1"/>
          </p:cNvSpPr>
          <p:nvPr>
            <p:ph type="sldNum" sz="quarter" idx="5"/>
          </p:nvPr>
        </p:nvSpPr>
        <p:spPr/>
        <p:txBody>
          <a:bodyPr/>
          <a:lstStyle/>
          <a:p>
            <a:fld id="{4B150950-3392-4D9F-AF37-C98FA0C3E727}" type="slidenum">
              <a:rPr lang="en-GB" smtClean="0"/>
              <a:t>7</a:t>
            </a:fld>
            <a:endParaRPr lang="en-GB"/>
          </a:p>
        </p:txBody>
      </p:sp>
    </p:spTree>
    <p:extLst>
      <p:ext uri="{BB962C8B-B14F-4D97-AF65-F5344CB8AC3E}">
        <p14:creationId xmlns:p14="http://schemas.microsoft.com/office/powerpoint/2010/main" val="132212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RPE should be worn if providing care to an individual with a suspected or confirmed R2 or R3 pathogen.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RPE may also be worn for R1 pathogens if advised by healthcare workers (HCWs) own medical practitioner or as a personal choice.</a:t>
            </a:r>
          </a:p>
          <a:p>
            <a:r>
              <a:rPr lang="en-GB" dirty="0"/>
              <a:t>FFP3 respirators are the most common type of RPE used in healthcare.  HCWs MUST be Fit tested prior to donning FFP3 respirators and perform a fit check each time it is donned.  Powered respirators may be used as an alternative if a successful FFP3 fit test cannot be achieved.</a:t>
            </a:r>
          </a:p>
          <a:p>
            <a:r>
              <a:rPr lang="en-GB" dirty="0"/>
              <a:t>A mask algorithm (Appendix 15) has been developed to help HCWs decide mask selection.</a:t>
            </a:r>
          </a:p>
          <a:p>
            <a:endParaRPr lang="en-GB" dirty="0"/>
          </a:p>
        </p:txBody>
      </p:sp>
      <p:sp>
        <p:nvSpPr>
          <p:cNvPr id="4" name="Slide Number Placeholder 3"/>
          <p:cNvSpPr>
            <a:spLocks noGrp="1"/>
          </p:cNvSpPr>
          <p:nvPr>
            <p:ph type="sldNum" sz="quarter" idx="5"/>
          </p:nvPr>
        </p:nvSpPr>
        <p:spPr/>
        <p:txBody>
          <a:bodyPr/>
          <a:lstStyle/>
          <a:p>
            <a:fld id="{4B150950-3392-4D9F-AF37-C98FA0C3E727}" type="slidenum">
              <a:rPr lang="en-GB" smtClean="0"/>
              <a:t>8</a:t>
            </a:fld>
            <a:endParaRPr lang="en-GB"/>
          </a:p>
        </p:txBody>
      </p:sp>
    </p:spTree>
    <p:extLst>
      <p:ext uri="{BB962C8B-B14F-4D97-AF65-F5344CB8AC3E}">
        <p14:creationId xmlns:p14="http://schemas.microsoft.com/office/powerpoint/2010/main" val="26347182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table on this slide lays out some of the pathogens within each respiratory category.</a:t>
            </a:r>
          </a:p>
          <a:p>
            <a:r>
              <a:rPr lang="en-GB" dirty="0"/>
              <a:t>Appendix 11 in the NIPCM contains the R category for each respiratory pathogen. </a:t>
            </a:r>
          </a:p>
          <a:p>
            <a:r>
              <a:rPr lang="en-GB" dirty="0"/>
              <a:t>The table outlines the corresponding patient placement requirements and mask requirements according to the R category.</a:t>
            </a:r>
          </a:p>
          <a:p>
            <a:r>
              <a:rPr lang="en-GB" dirty="0"/>
              <a:t>It should be noted that TBP guidance does not replace the High Consequence Infectious Disease (HCID) guidance laid out in the HCID addendum of the NIPCM.  If the pathogen is considered an HCID, the HCID addendum must be followed.</a:t>
            </a:r>
          </a:p>
          <a:p>
            <a:endParaRPr lang="en-GB" dirty="0"/>
          </a:p>
        </p:txBody>
      </p:sp>
      <p:sp>
        <p:nvSpPr>
          <p:cNvPr id="4" name="Slide Number Placeholder 3"/>
          <p:cNvSpPr>
            <a:spLocks noGrp="1"/>
          </p:cNvSpPr>
          <p:nvPr>
            <p:ph type="sldNum" sz="quarter" idx="5"/>
          </p:nvPr>
        </p:nvSpPr>
        <p:spPr/>
        <p:txBody>
          <a:bodyPr/>
          <a:lstStyle/>
          <a:p>
            <a:fld id="{4B150950-3392-4D9F-AF37-C98FA0C3E727}" type="slidenum">
              <a:rPr lang="en-GB" smtClean="0"/>
              <a:t>9</a:t>
            </a:fld>
            <a:endParaRPr lang="en-GB"/>
          </a:p>
        </p:txBody>
      </p:sp>
    </p:spTree>
    <p:extLst>
      <p:ext uri="{BB962C8B-B14F-4D97-AF65-F5344CB8AC3E}">
        <p14:creationId xmlns:p14="http://schemas.microsoft.com/office/powerpoint/2010/main" val="9616731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new guidance applies across all health and care settings</a:t>
            </a:r>
          </a:p>
          <a:p>
            <a:endParaRPr lang="en-GB" dirty="0"/>
          </a:p>
        </p:txBody>
      </p:sp>
      <p:sp>
        <p:nvSpPr>
          <p:cNvPr id="4" name="Slide Number Placeholder 3"/>
          <p:cNvSpPr>
            <a:spLocks noGrp="1"/>
          </p:cNvSpPr>
          <p:nvPr>
            <p:ph type="sldNum" sz="quarter" idx="5"/>
          </p:nvPr>
        </p:nvSpPr>
        <p:spPr/>
        <p:txBody>
          <a:bodyPr/>
          <a:lstStyle/>
          <a:p>
            <a:fld id="{4B150950-3392-4D9F-AF37-C98FA0C3E727}" type="slidenum">
              <a:rPr lang="en-GB" smtClean="0"/>
              <a:t>10</a:t>
            </a:fld>
            <a:endParaRPr lang="en-GB"/>
          </a:p>
        </p:txBody>
      </p:sp>
    </p:spTree>
    <p:extLst>
      <p:ext uri="{BB962C8B-B14F-4D97-AF65-F5344CB8AC3E}">
        <p14:creationId xmlns:p14="http://schemas.microsoft.com/office/powerpoint/2010/main" val="38149020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new guidance was launched in August 2026 </a:t>
            </a:r>
          </a:p>
          <a:p>
            <a:r>
              <a:rPr lang="en-GB" dirty="0"/>
              <a:t>Supported by a Scottish Government Directors Letter (DL)</a:t>
            </a:r>
          </a:p>
          <a:p>
            <a:r>
              <a:rPr lang="en-GB" dirty="0"/>
              <a:t>The Care Inspectorate and Healthcare Improvement Scotland (HIS) have confirmed their support for a six-month bedding-in period.  This will apply to NHS Boards and care homes for adults and older people, recognising the time required to fully implement the changes. Inspections undertaken during this period will take account of these implementation arrangements.</a:t>
            </a:r>
          </a:p>
          <a:p>
            <a:r>
              <a:rPr lang="en-GB" dirty="0"/>
              <a:t>A dedicated TBP module has been launched on TURAS learn and updates made to the patient placement module to reflect risk assessment in the context of Infection Prevention and Control.</a:t>
            </a:r>
          </a:p>
          <a:p>
            <a:endParaRPr lang="en-GB" dirty="0"/>
          </a:p>
        </p:txBody>
      </p:sp>
      <p:sp>
        <p:nvSpPr>
          <p:cNvPr id="4" name="Slide Number Placeholder 3"/>
          <p:cNvSpPr>
            <a:spLocks noGrp="1"/>
          </p:cNvSpPr>
          <p:nvPr>
            <p:ph type="sldNum" sz="quarter" idx="5"/>
          </p:nvPr>
        </p:nvSpPr>
        <p:spPr/>
        <p:txBody>
          <a:bodyPr/>
          <a:lstStyle/>
          <a:p>
            <a:fld id="{4B150950-3392-4D9F-AF37-C98FA0C3E727}" type="slidenum">
              <a:rPr lang="en-GB" smtClean="0"/>
              <a:t>11</a:t>
            </a:fld>
            <a:endParaRPr lang="en-GB"/>
          </a:p>
        </p:txBody>
      </p:sp>
    </p:spTree>
    <p:extLst>
      <p:ext uri="{BB962C8B-B14F-4D97-AF65-F5344CB8AC3E}">
        <p14:creationId xmlns:p14="http://schemas.microsoft.com/office/powerpoint/2010/main" val="27895733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greatest change is across chapter 2 (TBPs) of the NIPCM.</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Within chapter 2 you will find links to a What’s changed Guide and FAQs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literature reviews and considered judgement forms will have also been published in the NIPCM detailing the evidence and discussion at the working group which informed the updated guidance.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You can also contact your local IPCT to find out more</a:t>
            </a:r>
          </a:p>
        </p:txBody>
      </p:sp>
      <p:sp>
        <p:nvSpPr>
          <p:cNvPr id="4" name="Slide Number Placeholder 3"/>
          <p:cNvSpPr>
            <a:spLocks noGrp="1"/>
          </p:cNvSpPr>
          <p:nvPr>
            <p:ph type="sldNum" sz="quarter" idx="5"/>
          </p:nvPr>
        </p:nvSpPr>
        <p:spPr/>
        <p:txBody>
          <a:bodyPr/>
          <a:lstStyle/>
          <a:p>
            <a:fld id="{4B150950-3392-4D9F-AF37-C98FA0C3E727}" type="slidenum">
              <a:rPr lang="en-GB" smtClean="0"/>
              <a:t>12</a:t>
            </a:fld>
            <a:endParaRPr lang="en-GB"/>
          </a:p>
        </p:txBody>
      </p:sp>
    </p:spTree>
    <p:extLst>
      <p:ext uri="{BB962C8B-B14F-4D97-AF65-F5344CB8AC3E}">
        <p14:creationId xmlns:p14="http://schemas.microsoft.com/office/powerpoint/2010/main" val="15728071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s://www.nationalarchives.gov.uk/doc/open-government-licence/version/3/"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F49E6-C89F-961D-AE70-82B2F52A1FDB}"/>
              </a:ext>
            </a:extLst>
          </p:cNvPr>
          <p:cNvSpPr>
            <a:spLocks noGrp="1"/>
          </p:cNvSpPr>
          <p:nvPr>
            <p:ph type="ctrTitle"/>
          </p:nvPr>
        </p:nvSpPr>
        <p:spPr>
          <a:xfrm>
            <a:off x="457200" y="1489557"/>
            <a:ext cx="9144000" cy="1335749"/>
          </a:xfrm>
        </p:spPr>
        <p:txBody>
          <a:bodyPr anchor="t"/>
          <a:lstStyle>
            <a:lvl1pPr algn="l">
              <a:lnSpc>
                <a:spcPct val="100000"/>
              </a:lnSpc>
              <a:defRPr sz="4400">
                <a:solidFill>
                  <a:schemeClr val="accent1"/>
                </a:solidFill>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08C595C3-C335-DD35-8BFE-4E432BB4A960}"/>
              </a:ext>
            </a:extLst>
          </p:cNvPr>
          <p:cNvSpPr>
            <a:spLocks noGrp="1"/>
          </p:cNvSpPr>
          <p:nvPr>
            <p:ph type="subTitle" idx="1"/>
          </p:nvPr>
        </p:nvSpPr>
        <p:spPr>
          <a:xfrm>
            <a:off x="457200" y="2992959"/>
            <a:ext cx="9144000" cy="1655762"/>
          </a:xfrm>
        </p:spPr>
        <p:txBody>
          <a:bodyPr/>
          <a:lstStyle>
            <a:lvl1pPr marL="0" indent="0" algn="l">
              <a:buNone/>
              <a:defRPr sz="2400" b="1">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4" name="Date Placeholder 3">
            <a:extLst>
              <a:ext uri="{FF2B5EF4-FFF2-40B4-BE49-F238E27FC236}">
                <a16:creationId xmlns:a16="http://schemas.microsoft.com/office/drawing/2014/main" id="{86F5B5F9-530C-37AF-226D-40BC21111117}"/>
              </a:ext>
            </a:extLst>
          </p:cNvPr>
          <p:cNvSpPr>
            <a:spLocks noGrp="1"/>
          </p:cNvSpPr>
          <p:nvPr>
            <p:ph type="dt" sz="half" idx="10"/>
          </p:nvPr>
        </p:nvSpPr>
        <p:spPr/>
        <p:txBody>
          <a:bodyPr/>
          <a:lstStyle/>
          <a:p>
            <a:fld id="{2D2D35D4-3B2F-4549-A7C1-4D14BBE5621C}" type="datetimeFigureOut">
              <a:rPr lang="en-GB" smtClean="0"/>
              <a:t>23/09/2026</a:t>
            </a:fld>
            <a:endParaRPr lang="en-GB"/>
          </a:p>
        </p:txBody>
      </p:sp>
      <p:sp>
        <p:nvSpPr>
          <p:cNvPr id="5" name="Footer Placeholder 4">
            <a:extLst>
              <a:ext uri="{FF2B5EF4-FFF2-40B4-BE49-F238E27FC236}">
                <a16:creationId xmlns:a16="http://schemas.microsoft.com/office/drawing/2014/main" id="{66987131-CC1C-14EF-70C4-217798EFBE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E4E0D5-FD41-4B66-16D8-B870E7820B26}"/>
              </a:ext>
            </a:extLst>
          </p:cNvPr>
          <p:cNvSpPr>
            <a:spLocks noGrp="1"/>
          </p:cNvSpPr>
          <p:nvPr>
            <p:ph type="sldNum" sz="quarter" idx="12"/>
          </p:nvPr>
        </p:nvSpPr>
        <p:spPr/>
        <p:txBody>
          <a:bodyPr/>
          <a:lstStyle/>
          <a:p>
            <a:fld id="{54246115-A70C-48BD-BC0F-65B041D243CA}" type="slidenum">
              <a:rPr lang="en-GB" smtClean="0"/>
              <a:t>‹#›</a:t>
            </a:fld>
            <a:endParaRPr lang="en-GB"/>
          </a:p>
        </p:txBody>
      </p:sp>
      <p:sp>
        <p:nvSpPr>
          <p:cNvPr id="7" name="Rectangle 6">
            <a:extLst>
              <a:ext uri="{FF2B5EF4-FFF2-40B4-BE49-F238E27FC236}">
                <a16:creationId xmlns:a16="http://schemas.microsoft.com/office/drawing/2014/main" id="{F1EF7444-7F7E-527A-9D88-CEC40D966F18}"/>
              </a:ext>
              <a:ext uri="{C183D7F6-B498-43B3-948B-1728B52AA6E4}">
                <adec:decorative xmlns:adec="http://schemas.microsoft.com/office/drawing/2017/decorative" val="1"/>
              </a:ext>
            </a:extLst>
          </p:cNvPr>
          <p:cNvSpPr/>
          <p:nvPr userDrawn="1"/>
        </p:nvSpPr>
        <p:spPr>
          <a:xfrm>
            <a:off x="0" y="4309606"/>
            <a:ext cx="12192000" cy="2548393"/>
          </a:xfrm>
          <a:prstGeom prst="rect">
            <a:avLst/>
          </a:prstGeom>
          <a:gradFill>
            <a:gsLst>
              <a:gs pos="0">
                <a:schemeClr val="accent2"/>
              </a:gs>
              <a:gs pos="60000">
                <a:srgbClr val="22287D"/>
              </a:gs>
              <a:gs pos="39000">
                <a:schemeClr val="accent3"/>
              </a:gs>
              <a:gs pos="100000">
                <a:schemeClr val="accent1"/>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652AC8BF-2B0D-4DE3-DEB4-E623FCCB684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05675" y="3097911"/>
            <a:ext cx="4591050" cy="2239240"/>
          </a:xfrm>
          <a:prstGeom prst="rect">
            <a:avLst/>
          </a:prstGeom>
        </p:spPr>
      </p:pic>
      <p:sp>
        <p:nvSpPr>
          <p:cNvPr id="10" name="TextBox 9">
            <a:extLst>
              <a:ext uri="{FF2B5EF4-FFF2-40B4-BE49-F238E27FC236}">
                <a16:creationId xmlns:a16="http://schemas.microsoft.com/office/drawing/2014/main" id="{6A0E1A91-D4BA-133C-7298-AF2475302818}"/>
              </a:ext>
            </a:extLst>
          </p:cNvPr>
          <p:cNvSpPr txBox="1"/>
          <p:nvPr userDrawn="1"/>
        </p:nvSpPr>
        <p:spPr>
          <a:xfrm>
            <a:off x="457200" y="6077247"/>
            <a:ext cx="9744075" cy="461665"/>
          </a:xfrm>
          <a:prstGeom prst="rect">
            <a:avLst/>
          </a:prstGeom>
          <a:noFill/>
        </p:spPr>
        <p:txBody>
          <a:bodyPr wrap="square" rtlCol="0">
            <a:spAutoFit/>
          </a:bodyPr>
          <a:lstStyle/>
          <a:p>
            <a:pPr algn="l"/>
            <a:r>
              <a:rPr lang="en-GB" sz="2400" b="1" dirty="0">
                <a:solidFill>
                  <a:schemeClr val="bg1"/>
                </a:solidFill>
                <a:latin typeface="Arial" panose="020B0604020202020204" pitchFamily="34" charset="0"/>
                <a:cs typeface="Arial" panose="020B0604020202020204" pitchFamily="34" charset="0"/>
              </a:rPr>
              <a:t>Transmission Based Precautions (TBPs) guidance has changed</a:t>
            </a:r>
          </a:p>
        </p:txBody>
      </p:sp>
    </p:spTree>
    <p:extLst>
      <p:ext uri="{BB962C8B-B14F-4D97-AF65-F5344CB8AC3E}">
        <p14:creationId xmlns:p14="http://schemas.microsoft.com/office/powerpoint/2010/main" val="31083313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F49E6-C89F-961D-AE70-82B2F52A1FDB}"/>
              </a:ext>
            </a:extLst>
          </p:cNvPr>
          <p:cNvSpPr>
            <a:spLocks noGrp="1"/>
          </p:cNvSpPr>
          <p:nvPr>
            <p:ph type="ctrTitle"/>
          </p:nvPr>
        </p:nvSpPr>
        <p:spPr>
          <a:xfrm>
            <a:off x="47602" y="2376952"/>
            <a:ext cx="9144000" cy="1335749"/>
          </a:xfrm>
        </p:spPr>
        <p:txBody>
          <a:bodyPr anchor="t"/>
          <a:lstStyle>
            <a:lvl1pPr algn="l">
              <a:lnSpc>
                <a:spcPct val="100000"/>
              </a:lnSpc>
              <a:defRPr sz="4400">
                <a:solidFill>
                  <a:schemeClr val="accent2"/>
                </a:solidFill>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08C595C3-C335-DD35-8BFE-4E432BB4A960}"/>
              </a:ext>
            </a:extLst>
          </p:cNvPr>
          <p:cNvSpPr>
            <a:spLocks noGrp="1"/>
          </p:cNvSpPr>
          <p:nvPr>
            <p:ph type="subTitle" idx="1"/>
          </p:nvPr>
        </p:nvSpPr>
        <p:spPr>
          <a:xfrm>
            <a:off x="47602" y="3217523"/>
            <a:ext cx="4667273" cy="1655762"/>
          </a:xfrm>
        </p:spPr>
        <p:txBody>
          <a:bodyPr/>
          <a:lstStyle>
            <a:lvl1pPr marL="0" indent="0" algn="l">
              <a:buNone/>
              <a:defRPr sz="2400" b="1">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4" name="Date Placeholder 3">
            <a:extLst>
              <a:ext uri="{FF2B5EF4-FFF2-40B4-BE49-F238E27FC236}">
                <a16:creationId xmlns:a16="http://schemas.microsoft.com/office/drawing/2014/main" id="{86F5B5F9-530C-37AF-226D-40BC21111117}"/>
              </a:ext>
            </a:extLst>
          </p:cNvPr>
          <p:cNvSpPr>
            <a:spLocks noGrp="1"/>
          </p:cNvSpPr>
          <p:nvPr>
            <p:ph type="dt" sz="half" idx="10"/>
          </p:nvPr>
        </p:nvSpPr>
        <p:spPr/>
        <p:txBody>
          <a:bodyPr/>
          <a:lstStyle/>
          <a:p>
            <a:fld id="{2D2D35D4-3B2F-4549-A7C1-4D14BBE5621C}" type="datetimeFigureOut">
              <a:rPr lang="en-GB" smtClean="0"/>
              <a:t>23/09/2026</a:t>
            </a:fld>
            <a:endParaRPr lang="en-GB"/>
          </a:p>
        </p:txBody>
      </p:sp>
      <p:sp>
        <p:nvSpPr>
          <p:cNvPr id="5" name="Footer Placeholder 4">
            <a:extLst>
              <a:ext uri="{FF2B5EF4-FFF2-40B4-BE49-F238E27FC236}">
                <a16:creationId xmlns:a16="http://schemas.microsoft.com/office/drawing/2014/main" id="{66987131-CC1C-14EF-70C4-217798EFBE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E4E0D5-FD41-4B66-16D8-B870E7820B26}"/>
              </a:ext>
            </a:extLst>
          </p:cNvPr>
          <p:cNvSpPr>
            <a:spLocks noGrp="1"/>
          </p:cNvSpPr>
          <p:nvPr>
            <p:ph type="sldNum" sz="quarter" idx="12"/>
          </p:nvPr>
        </p:nvSpPr>
        <p:spPr/>
        <p:txBody>
          <a:bodyPr/>
          <a:lstStyle/>
          <a:p>
            <a:fld id="{54246115-A70C-48BD-BC0F-65B041D243CA}" type="slidenum">
              <a:rPr lang="en-GB" smtClean="0"/>
              <a:t>‹#›</a:t>
            </a:fld>
            <a:endParaRPr lang="en-GB"/>
          </a:p>
        </p:txBody>
      </p:sp>
      <p:sp>
        <p:nvSpPr>
          <p:cNvPr id="7" name="Rectangle 6">
            <a:extLst>
              <a:ext uri="{FF2B5EF4-FFF2-40B4-BE49-F238E27FC236}">
                <a16:creationId xmlns:a16="http://schemas.microsoft.com/office/drawing/2014/main" id="{F1EF7444-7F7E-527A-9D88-CEC40D966F18}"/>
              </a:ext>
              <a:ext uri="{C183D7F6-B498-43B3-948B-1728B52AA6E4}">
                <adec:decorative xmlns:adec="http://schemas.microsoft.com/office/drawing/2017/decorative" val="1"/>
              </a:ext>
            </a:extLst>
          </p:cNvPr>
          <p:cNvSpPr/>
          <p:nvPr userDrawn="1"/>
        </p:nvSpPr>
        <p:spPr>
          <a:xfrm>
            <a:off x="0" y="1"/>
            <a:ext cx="12192000" cy="1655762"/>
          </a:xfrm>
          <a:prstGeom prst="rect">
            <a:avLst/>
          </a:prstGeom>
          <a:gradFill>
            <a:gsLst>
              <a:gs pos="0">
                <a:schemeClr val="accent2"/>
              </a:gs>
              <a:gs pos="60000">
                <a:srgbClr val="22287D"/>
              </a:gs>
              <a:gs pos="39000">
                <a:schemeClr val="accent3"/>
              </a:gs>
              <a:gs pos="100000">
                <a:schemeClr val="accent1"/>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6A0E1A91-D4BA-133C-7298-AF2475302818}"/>
              </a:ext>
            </a:extLst>
          </p:cNvPr>
          <p:cNvSpPr txBox="1"/>
          <p:nvPr userDrawn="1"/>
        </p:nvSpPr>
        <p:spPr>
          <a:xfrm>
            <a:off x="450056" y="6075144"/>
            <a:ext cx="5500687" cy="646331"/>
          </a:xfrm>
          <a:prstGeom prst="rect">
            <a:avLst/>
          </a:prstGeom>
          <a:noFill/>
        </p:spPr>
        <p:txBody>
          <a:bodyPr wrap="square" rtlCol="0">
            <a:spAutoFit/>
          </a:bodyPr>
          <a:lstStyle/>
          <a:p>
            <a:pPr algn="l"/>
            <a:r>
              <a:rPr lang="en-GB" sz="1800" b="1" dirty="0">
                <a:solidFill>
                  <a:schemeClr val="accent3"/>
                </a:solidFill>
                <a:latin typeface="Arial" panose="020B0604020202020204" pitchFamily="34" charset="0"/>
                <a:cs typeface="Arial" panose="020B0604020202020204" pitchFamily="34" charset="0"/>
              </a:rPr>
              <a:t>Transmission Based Precautions (TBPs) guidance has changed</a:t>
            </a:r>
          </a:p>
        </p:txBody>
      </p:sp>
      <p:pic>
        <p:nvPicPr>
          <p:cNvPr id="13" name="Picture 12">
            <a:extLst>
              <a:ext uri="{FF2B5EF4-FFF2-40B4-BE49-F238E27FC236}">
                <a16:creationId xmlns:a16="http://schemas.microsoft.com/office/drawing/2014/main" id="{06B3E976-6572-32C1-ADE7-0CFCEDB9E27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48325" y="3827439"/>
            <a:ext cx="6543675" cy="3030560"/>
          </a:xfrm>
          <a:prstGeom prst="rect">
            <a:avLst/>
          </a:prstGeom>
        </p:spPr>
      </p:pic>
    </p:spTree>
    <p:extLst>
      <p:ext uri="{BB962C8B-B14F-4D97-AF65-F5344CB8AC3E}">
        <p14:creationId xmlns:p14="http://schemas.microsoft.com/office/powerpoint/2010/main" val="27637347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1EF7444-7F7E-527A-9D88-CEC40D966F18}"/>
              </a:ext>
              <a:ext uri="{C183D7F6-B498-43B3-948B-1728B52AA6E4}">
                <adec:decorative xmlns:adec="http://schemas.microsoft.com/office/drawing/2017/decorative" val="1"/>
              </a:ext>
            </a:extLst>
          </p:cNvPr>
          <p:cNvSpPr/>
          <p:nvPr userDrawn="1"/>
        </p:nvSpPr>
        <p:spPr>
          <a:xfrm>
            <a:off x="0" y="0"/>
            <a:ext cx="12192000" cy="6941573"/>
          </a:xfrm>
          <a:prstGeom prst="rect">
            <a:avLst/>
          </a:prstGeom>
          <a:gradFill>
            <a:gsLst>
              <a:gs pos="0">
                <a:schemeClr val="accent2"/>
              </a:gs>
              <a:gs pos="60000">
                <a:srgbClr val="22287D"/>
              </a:gs>
              <a:gs pos="39000">
                <a:schemeClr val="accent3"/>
              </a:gs>
              <a:gs pos="100000">
                <a:schemeClr val="accent1"/>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3B0F49E6-C89F-961D-AE70-82B2F52A1FDB}"/>
              </a:ext>
            </a:extLst>
          </p:cNvPr>
          <p:cNvSpPr>
            <a:spLocks noGrp="1"/>
          </p:cNvSpPr>
          <p:nvPr>
            <p:ph type="ctrTitle"/>
          </p:nvPr>
        </p:nvSpPr>
        <p:spPr>
          <a:xfrm>
            <a:off x="450056" y="1978457"/>
            <a:ext cx="9144000" cy="1335749"/>
          </a:xfrm>
        </p:spPr>
        <p:txBody>
          <a:bodyPr anchor="t"/>
          <a:lstStyle>
            <a:lvl1pPr algn="l">
              <a:lnSpc>
                <a:spcPct val="100000"/>
              </a:lnSpc>
              <a:defRPr sz="4400">
                <a:solidFill>
                  <a:schemeClr val="bg1"/>
                </a:solidFill>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08C595C3-C335-DD35-8BFE-4E432BB4A960}"/>
              </a:ext>
            </a:extLst>
          </p:cNvPr>
          <p:cNvSpPr>
            <a:spLocks noGrp="1"/>
          </p:cNvSpPr>
          <p:nvPr>
            <p:ph type="subTitle" idx="1"/>
          </p:nvPr>
        </p:nvSpPr>
        <p:spPr>
          <a:xfrm>
            <a:off x="450056" y="2673782"/>
            <a:ext cx="6213471" cy="907618"/>
          </a:xfrm>
        </p:spPr>
        <p:txBody>
          <a:bodyPr/>
          <a:lstStyle>
            <a:lvl1pPr marL="0" indent="0" algn="l">
              <a:buNone/>
              <a:defRPr sz="2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sp>
        <p:nvSpPr>
          <p:cNvPr id="4" name="Date Placeholder 3">
            <a:extLst>
              <a:ext uri="{FF2B5EF4-FFF2-40B4-BE49-F238E27FC236}">
                <a16:creationId xmlns:a16="http://schemas.microsoft.com/office/drawing/2014/main" id="{86F5B5F9-530C-37AF-226D-40BC21111117}"/>
              </a:ext>
            </a:extLst>
          </p:cNvPr>
          <p:cNvSpPr>
            <a:spLocks noGrp="1"/>
          </p:cNvSpPr>
          <p:nvPr>
            <p:ph type="dt" sz="half" idx="10"/>
          </p:nvPr>
        </p:nvSpPr>
        <p:spPr/>
        <p:txBody>
          <a:bodyPr/>
          <a:lstStyle/>
          <a:p>
            <a:fld id="{2D2D35D4-3B2F-4549-A7C1-4D14BBE5621C}" type="datetimeFigureOut">
              <a:rPr lang="en-GB" smtClean="0"/>
              <a:t>23/09/2026</a:t>
            </a:fld>
            <a:endParaRPr lang="en-GB"/>
          </a:p>
        </p:txBody>
      </p:sp>
      <p:sp>
        <p:nvSpPr>
          <p:cNvPr id="5" name="Footer Placeholder 4">
            <a:extLst>
              <a:ext uri="{FF2B5EF4-FFF2-40B4-BE49-F238E27FC236}">
                <a16:creationId xmlns:a16="http://schemas.microsoft.com/office/drawing/2014/main" id="{66987131-CC1C-14EF-70C4-217798EFBE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E4E0D5-FD41-4B66-16D8-B870E7820B26}"/>
              </a:ext>
            </a:extLst>
          </p:cNvPr>
          <p:cNvSpPr>
            <a:spLocks noGrp="1"/>
          </p:cNvSpPr>
          <p:nvPr>
            <p:ph type="sldNum" sz="quarter" idx="12"/>
          </p:nvPr>
        </p:nvSpPr>
        <p:spPr/>
        <p:txBody>
          <a:bodyPr/>
          <a:lstStyle/>
          <a:p>
            <a:fld id="{54246115-A70C-48BD-BC0F-65B041D243CA}" type="slidenum">
              <a:rPr lang="en-GB" smtClean="0"/>
              <a:t>‹#›</a:t>
            </a:fld>
            <a:endParaRPr lang="en-GB"/>
          </a:p>
        </p:txBody>
      </p:sp>
      <p:sp>
        <p:nvSpPr>
          <p:cNvPr id="10" name="TextBox 9">
            <a:extLst>
              <a:ext uri="{FF2B5EF4-FFF2-40B4-BE49-F238E27FC236}">
                <a16:creationId xmlns:a16="http://schemas.microsoft.com/office/drawing/2014/main" id="{6A0E1A91-D4BA-133C-7298-AF2475302818}"/>
              </a:ext>
            </a:extLst>
          </p:cNvPr>
          <p:cNvSpPr txBox="1"/>
          <p:nvPr userDrawn="1"/>
        </p:nvSpPr>
        <p:spPr>
          <a:xfrm>
            <a:off x="450056" y="6418044"/>
            <a:ext cx="11576842" cy="400110"/>
          </a:xfrm>
          <a:prstGeom prst="rect">
            <a:avLst/>
          </a:prstGeom>
          <a:noFill/>
        </p:spPr>
        <p:txBody>
          <a:bodyPr wrap="square" rtlCol="0">
            <a:spAutoFit/>
          </a:bodyPr>
          <a:lstStyle/>
          <a:p>
            <a:pPr algn="l"/>
            <a:r>
              <a:rPr lang="en-GB" sz="2000" b="1" dirty="0">
                <a:solidFill>
                  <a:schemeClr val="bg1"/>
                </a:solidFill>
                <a:latin typeface="Arial" panose="020B0604020202020204" pitchFamily="34" charset="0"/>
                <a:cs typeface="Arial" panose="020B0604020202020204" pitchFamily="34" charset="0"/>
              </a:rPr>
              <a:t>Transmission Based Precautions (TBPs) guidance has changed</a:t>
            </a:r>
          </a:p>
        </p:txBody>
      </p:sp>
      <p:pic>
        <p:nvPicPr>
          <p:cNvPr id="13" name="Picture 12">
            <a:extLst>
              <a:ext uri="{FF2B5EF4-FFF2-40B4-BE49-F238E27FC236}">
                <a16:creationId xmlns:a16="http://schemas.microsoft.com/office/drawing/2014/main" id="{06B3E976-6572-32C1-ADE7-0CFCEDB9E27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968497" y="3570838"/>
            <a:ext cx="5058401" cy="2467186"/>
          </a:xfrm>
          <a:prstGeom prst="rect">
            <a:avLst/>
          </a:prstGeom>
        </p:spPr>
      </p:pic>
    </p:spTree>
    <p:extLst>
      <p:ext uri="{BB962C8B-B14F-4D97-AF65-F5344CB8AC3E}">
        <p14:creationId xmlns:p14="http://schemas.microsoft.com/office/powerpoint/2010/main" val="2424338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213CB23-C100-1099-987A-08856AAEEF3B}"/>
              </a:ext>
              <a:ext uri="{C183D7F6-B498-43B3-948B-1728B52AA6E4}">
                <adec:decorative xmlns:adec="http://schemas.microsoft.com/office/drawing/2017/decorative" val="1"/>
              </a:ext>
            </a:extLst>
          </p:cNvPr>
          <p:cNvSpPr/>
          <p:nvPr userDrawn="1"/>
        </p:nvSpPr>
        <p:spPr>
          <a:xfrm>
            <a:off x="0" y="0"/>
            <a:ext cx="12192000" cy="6941573"/>
          </a:xfrm>
          <a:prstGeom prst="rect">
            <a:avLst/>
          </a:prstGeom>
          <a:gradFill>
            <a:gsLst>
              <a:gs pos="0">
                <a:schemeClr val="accent2"/>
              </a:gs>
              <a:gs pos="60000">
                <a:srgbClr val="22287D"/>
              </a:gs>
              <a:gs pos="39000">
                <a:schemeClr val="accent3"/>
              </a:gs>
              <a:gs pos="100000">
                <a:schemeClr val="accent1"/>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8B6B1E9-B0E9-D4CD-02F6-E935A32F232D}"/>
              </a:ext>
            </a:extLst>
          </p:cNvPr>
          <p:cNvSpPr>
            <a:spLocks noGrp="1"/>
          </p:cNvSpPr>
          <p:nvPr>
            <p:ph type="title"/>
          </p:nvPr>
        </p:nvSpPr>
        <p:spPr>
          <a:xfrm>
            <a:off x="527050" y="1655253"/>
            <a:ext cx="9315040" cy="866312"/>
          </a:xfrm>
        </p:spPr>
        <p:txBody>
          <a:bodyPr anchor="t"/>
          <a:lstStyle>
            <a:lvl1pPr>
              <a:lnSpc>
                <a:spcPct val="100000"/>
              </a:lnSpc>
              <a:defRPr sz="4400">
                <a:solidFill>
                  <a:schemeClr val="bg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27D608B5-6021-B8C9-A3D3-A6283648469A}"/>
              </a:ext>
            </a:extLst>
          </p:cNvPr>
          <p:cNvSpPr>
            <a:spLocks noGrp="1"/>
          </p:cNvSpPr>
          <p:nvPr>
            <p:ph type="body" idx="1"/>
          </p:nvPr>
        </p:nvSpPr>
        <p:spPr>
          <a:xfrm>
            <a:off x="527050" y="2521565"/>
            <a:ext cx="10515600" cy="1500187"/>
          </a:xfrm>
        </p:spPr>
        <p:txBody>
          <a:bodyPr/>
          <a:lstStyle>
            <a:lvl1pPr marL="0" indent="0">
              <a:buNone/>
              <a:defRPr sz="2400" b="1">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34F30E7-3B94-9F61-DAE1-F7B3F220F181}"/>
              </a:ext>
            </a:extLst>
          </p:cNvPr>
          <p:cNvSpPr>
            <a:spLocks noGrp="1"/>
          </p:cNvSpPr>
          <p:nvPr>
            <p:ph type="dt" sz="half" idx="10"/>
          </p:nvPr>
        </p:nvSpPr>
        <p:spPr/>
        <p:txBody>
          <a:bodyPr/>
          <a:lstStyle/>
          <a:p>
            <a:fld id="{2D2D35D4-3B2F-4549-A7C1-4D14BBE5621C}" type="datetimeFigureOut">
              <a:rPr lang="en-GB" smtClean="0"/>
              <a:t>23/09/2026</a:t>
            </a:fld>
            <a:endParaRPr lang="en-GB"/>
          </a:p>
        </p:txBody>
      </p:sp>
      <p:sp>
        <p:nvSpPr>
          <p:cNvPr id="5" name="Footer Placeholder 4">
            <a:extLst>
              <a:ext uri="{FF2B5EF4-FFF2-40B4-BE49-F238E27FC236}">
                <a16:creationId xmlns:a16="http://schemas.microsoft.com/office/drawing/2014/main" id="{F5DD2BA5-E0FF-1CF6-6FEC-8B271E7B898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D8A3DCA-2C96-3CF3-A430-4649A219CEBA}"/>
              </a:ext>
            </a:extLst>
          </p:cNvPr>
          <p:cNvSpPr>
            <a:spLocks noGrp="1"/>
          </p:cNvSpPr>
          <p:nvPr>
            <p:ph type="sldNum" sz="quarter" idx="12"/>
          </p:nvPr>
        </p:nvSpPr>
        <p:spPr/>
        <p:txBody>
          <a:bodyPr/>
          <a:lstStyle/>
          <a:p>
            <a:fld id="{54246115-A70C-48BD-BC0F-65B041D243CA}" type="slidenum">
              <a:rPr lang="en-GB" smtClean="0"/>
              <a:t>‹#›</a:t>
            </a:fld>
            <a:endParaRPr lang="en-GB"/>
          </a:p>
        </p:txBody>
      </p:sp>
      <p:pic>
        <p:nvPicPr>
          <p:cNvPr id="8" name="Picture 7">
            <a:extLst>
              <a:ext uri="{FF2B5EF4-FFF2-40B4-BE49-F238E27FC236}">
                <a16:creationId xmlns:a16="http://schemas.microsoft.com/office/drawing/2014/main" id="{0BF9BDE7-1564-BAE5-2678-9F4CFE51794F}"/>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264464" y="5374918"/>
            <a:ext cx="2760807" cy="1346557"/>
          </a:xfrm>
          <a:prstGeom prst="rect">
            <a:avLst/>
          </a:prstGeom>
        </p:spPr>
      </p:pic>
      <p:sp>
        <p:nvSpPr>
          <p:cNvPr id="9" name="TextBox 8">
            <a:extLst>
              <a:ext uri="{FF2B5EF4-FFF2-40B4-BE49-F238E27FC236}">
                <a16:creationId xmlns:a16="http://schemas.microsoft.com/office/drawing/2014/main" id="{67F9B5A1-D4E0-4AF0-5C52-E593A55919C7}"/>
              </a:ext>
            </a:extLst>
          </p:cNvPr>
          <p:cNvSpPr txBox="1"/>
          <p:nvPr userDrawn="1"/>
        </p:nvSpPr>
        <p:spPr>
          <a:xfrm>
            <a:off x="527050" y="186967"/>
            <a:ext cx="11576842" cy="307777"/>
          </a:xfrm>
          <a:prstGeom prst="rect">
            <a:avLst/>
          </a:prstGeom>
          <a:noFill/>
        </p:spPr>
        <p:txBody>
          <a:bodyPr wrap="square" rtlCol="0">
            <a:spAutoFit/>
          </a:bodyPr>
          <a:lstStyle/>
          <a:p>
            <a:pPr algn="r"/>
            <a:r>
              <a:rPr lang="en-GB" sz="1400" b="0" dirty="0">
                <a:solidFill>
                  <a:schemeClr val="bg1"/>
                </a:solidFill>
                <a:latin typeface="Arial" panose="020B0604020202020204" pitchFamily="34" charset="0"/>
                <a:cs typeface="Arial" panose="020B0604020202020204" pitchFamily="34" charset="0"/>
              </a:rPr>
              <a:t>Transmission Based Precautions (TBPs) guidance has changed</a:t>
            </a:r>
          </a:p>
        </p:txBody>
      </p:sp>
    </p:spTree>
    <p:extLst>
      <p:ext uri="{BB962C8B-B14F-4D97-AF65-F5344CB8AC3E}">
        <p14:creationId xmlns:p14="http://schemas.microsoft.com/office/powerpoint/2010/main" val="2863026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BDC4F-B4AD-1F58-9365-CDFFEF950326}"/>
              </a:ext>
            </a:extLst>
          </p:cNvPr>
          <p:cNvSpPr>
            <a:spLocks noGrp="1"/>
          </p:cNvSpPr>
          <p:nvPr>
            <p:ph type="title"/>
          </p:nvPr>
        </p:nvSpPr>
        <p:spPr>
          <a:xfrm>
            <a:off x="395748" y="1297550"/>
            <a:ext cx="10515600" cy="539443"/>
          </a:xfrm>
        </p:spPr>
        <p:txBody>
          <a:bodyPr anchor="t"/>
          <a:lstStyle>
            <a:lvl1pPr>
              <a:lnSpc>
                <a:spcPct val="100000"/>
              </a:lnSpc>
              <a:defRPr sz="3200">
                <a:solidFill>
                  <a:schemeClr val="accent1"/>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762D3586-D8B6-869F-6806-E268FE79FD11}"/>
              </a:ext>
            </a:extLst>
          </p:cNvPr>
          <p:cNvSpPr>
            <a:spLocks noGrp="1"/>
          </p:cNvSpPr>
          <p:nvPr>
            <p:ph idx="1"/>
          </p:nvPr>
        </p:nvSpPr>
        <p:spPr>
          <a:xfrm>
            <a:off x="395748" y="2187574"/>
            <a:ext cx="10515600" cy="4351338"/>
          </a:xfrm>
        </p:spPr>
        <p:txBody>
          <a:bodyPr/>
          <a:lstStyle>
            <a:lvl1pPr>
              <a:buClr>
                <a:schemeClr val="accent2"/>
              </a:buClr>
              <a:defRPr>
                <a:solidFill>
                  <a:schemeClr val="tx1"/>
                </a:solidFill>
              </a:defRPr>
            </a:lvl1pPr>
            <a:lvl2pPr>
              <a:buClr>
                <a:schemeClr val="accent2"/>
              </a:buClr>
              <a:defRPr>
                <a:solidFill>
                  <a:schemeClr val="tx1"/>
                </a:solidFill>
              </a:defRPr>
            </a:lvl2pPr>
            <a:lvl3pPr>
              <a:buClr>
                <a:schemeClr val="accent2"/>
              </a:buClr>
              <a:defRPr>
                <a:solidFill>
                  <a:schemeClr val="tx1"/>
                </a:solidFill>
              </a:defRPr>
            </a:lvl3pPr>
            <a:lvl4pPr>
              <a:buClr>
                <a:schemeClr val="accent2"/>
              </a:buClr>
              <a:defRPr>
                <a:solidFill>
                  <a:schemeClr val="tx1"/>
                </a:solidFill>
              </a:defRPr>
            </a:lvl4pPr>
            <a:lvl5pPr>
              <a:buClr>
                <a:schemeClr val="accent2"/>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a:extLst>
              <a:ext uri="{FF2B5EF4-FFF2-40B4-BE49-F238E27FC236}">
                <a16:creationId xmlns:a16="http://schemas.microsoft.com/office/drawing/2014/main" id="{E6B5E428-6ACB-E8B0-CDEE-FEC93F468A8B}"/>
              </a:ext>
            </a:extLst>
          </p:cNvPr>
          <p:cNvSpPr>
            <a:spLocks noGrp="1"/>
          </p:cNvSpPr>
          <p:nvPr>
            <p:ph type="dt" sz="half" idx="10"/>
          </p:nvPr>
        </p:nvSpPr>
        <p:spPr/>
        <p:txBody>
          <a:bodyPr/>
          <a:lstStyle/>
          <a:p>
            <a:fld id="{2D2D35D4-3B2F-4549-A7C1-4D14BBE5621C}" type="datetimeFigureOut">
              <a:rPr lang="en-GB" smtClean="0"/>
              <a:t>23/09/2026</a:t>
            </a:fld>
            <a:endParaRPr lang="en-GB"/>
          </a:p>
        </p:txBody>
      </p:sp>
      <p:sp>
        <p:nvSpPr>
          <p:cNvPr id="5" name="Footer Placeholder 4">
            <a:extLst>
              <a:ext uri="{FF2B5EF4-FFF2-40B4-BE49-F238E27FC236}">
                <a16:creationId xmlns:a16="http://schemas.microsoft.com/office/drawing/2014/main" id="{20D1CB99-F56E-0675-F080-3A30AF094C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5484383-9AC5-D56B-7DA8-5774787CDCAE}"/>
              </a:ext>
            </a:extLst>
          </p:cNvPr>
          <p:cNvSpPr>
            <a:spLocks noGrp="1"/>
          </p:cNvSpPr>
          <p:nvPr>
            <p:ph type="sldNum" sz="quarter" idx="12"/>
          </p:nvPr>
        </p:nvSpPr>
        <p:spPr/>
        <p:txBody>
          <a:bodyPr/>
          <a:lstStyle/>
          <a:p>
            <a:fld id="{54246115-A70C-48BD-BC0F-65B041D243CA}" type="slidenum">
              <a:rPr lang="en-GB" smtClean="0"/>
              <a:t>‹#›</a:t>
            </a:fld>
            <a:endParaRPr lang="en-GB"/>
          </a:p>
        </p:txBody>
      </p:sp>
      <p:sp>
        <p:nvSpPr>
          <p:cNvPr id="7" name="Rectangle 6">
            <a:extLst>
              <a:ext uri="{FF2B5EF4-FFF2-40B4-BE49-F238E27FC236}">
                <a16:creationId xmlns:a16="http://schemas.microsoft.com/office/drawing/2014/main" id="{8717105A-FDB2-1575-E937-BAD70A3C33FF}"/>
              </a:ext>
              <a:ext uri="{C183D7F6-B498-43B3-948B-1728B52AA6E4}">
                <adec:decorative xmlns:adec="http://schemas.microsoft.com/office/drawing/2017/decorative" val="1"/>
              </a:ext>
            </a:extLst>
          </p:cNvPr>
          <p:cNvSpPr/>
          <p:nvPr userDrawn="1"/>
        </p:nvSpPr>
        <p:spPr>
          <a:xfrm>
            <a:off x="0" y="0"/>
            <a:ext cx="12192000" cy="539443"/>
          </a:xfrm>
          <a:prstGeom prst="rect">
            <a:avLst/>
          </a:prstGeom>
          <a:gradFill>
            <a:gsLst>
              <a:gs pos="0">
                <a:schemeClr val="accent2"/>
              </a:gs>
              <a:gs pos="60000">
                <a:srgbClr val="22287D"/>
              </a:gs>
              <a:gs pos="39000">
                <a:schemeClr val="accent3"/>
              </a:gs>
              <a:gs pos="100000">
                <a:schemeClr val="accent1"/>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7783F003-4422-56ED-B9D0-FFF93DDEC825}"/>
              </a:ext>
            </a:extLst>
          </p:cNvPr>
          <p:cNvSpPr txBox="1"/>
          <p:nvPr userDrawn="1"/>
        </p:nvSpPr>
        <p:spPr>
          <a:xfrm>
            <a:off x="505978" y="115832"/>
            <a:ext cx="11576842" cy="307777"/>
          </a:xfrm>
          <a:prstGeom prst="rect">
            <a:avLst/>
          </a:prstGeom>
          <a:noFill/>
        </p:spPr>
        <p:txBody>
          <a:bodyPr wrap="square" rtlCol="0">
            <a:spAutoFit/>
          </a:bodyPr>
          <a:lstStyle/>
          <a:p>
            <a:pPr algn="r"/>
            <a:r>
              <a:rPr lang="en-GB" sz="1400" b="0" dirty="0">
                <a:solidFill>
                  <a:schemeClr val="bg1"/>
                </a:solidFill>
                <a:latin typeface="Arial" panose="020B0604020202020204" pitchFamily="34" charset="0"/>
                <a:cs typeface="Arial" panose="020B0604020202020204" pitchFamily="34" charset="0"/>
              </a:rPr>
              <a:t>Transmission Based Precautions (TBPs) guidance has changed</a:t>
            </a:r>
          </a:p>
        </p:txBody>
      </p:sp>
    </p:spTree>
    <p:extLst>
      <p:ext uri="{BB962C8B-B14F-4D97-AF65-F5344CB8AC3E}">
        <p14:creationId xmlns:p14="http://schemas.microsoft.com/office/powerpoint/2010/main" val="12444131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81E82-F6B5-54BC-7C72-A4A4E2A5FF20}"/>
              </a:ext>
            </a:extLst>
          </p:cNvPr>
          <p:cNvSpPr>
            <a:spLocks noGrp="1"/>
          </p:cNvSpPr>
          <p:nvPr>
            <p:ph type="title"/>
          </p:nvPr>
        </p:nvSpPr>
        <p:spPr>
          <a:xfrm>
            <a:off x="838200" y="784220"/>
            <a:ext cx="10515600" cy="1325563"/>
          </a:xfrm>
        </p:spPr>
        <p:txBody>
          <a:bodyPr anchor="t"/>
          <a:lstStyle>
            <a:lvl1pPr>
              <a:defRPr sz="3200">
                <a:solidFill>
                  <a:schemeClr val="accent1"/>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7A9AF700-B71D-8310-336A-20F7A08790D1}"/>
              </a:ext>
            </a:extLst>
          </p:cNvPr>
          <p:cNvSpPr>
            <a:spLocks noGrp="1"/>
          </p:cNvSpPr>
          <p:nvPr>
            <p:ph sz="half" idx="1"/>
          </p:nvPr>
        </p:nvSpPr>
        <p:spPr>
          <a:xfrm>
            <a:off x="838200" y="1825625"/>
            <a:ext cx="5181600"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a:extLst>
              <a:ext uri="{FF2B5EF4-FFF2-40B4-BE49-F238E27FC236}">
                <a16:creationId xmlns:a16="http://schemas.microsoft.com/office/drawing/2014/main" id="{424FE165-7833-951B-B5B5-66433B49FC8F}"/>
              </a:ext>
            </a:extLst>
          </p:cNvPr>
          <p:cNvSpPr>
            <a:spLocks noGrp="1"/>
          </p:cNvSpPr>
          <p:nvPr>
            <p:ph sz="half" idx="2"/>
          </p:nvPr>
        </p:nvSpPr>
        <p:spPr>
          <a:xfrm>
            <a:off x="6172200" y="1825625"/>
            <a:ext cx="5181600"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a:extLst>
              <a:ext uri="{FF2B5EF4-FFF2-40B4-BE49-F238E27FC236}">
                <a16:creationId xmlns:a16="http://schemas.microsoft.com/office/drawing/2014/main" id="{3731F6AF-BE75-AE2D-9952-5D2D9E436C47}"/>
              </a:ext>
            </a:extLst>
          </p:cNvPr>
          <p:cNvSpPr>
            <a:spLocks noGrp="1"/>
          </p:cNvSpPr>
          <p:nvPr>
            <p:ph type="dt" sz="half" idx="10"/>
          </p:nvPr>
        </p:nvSpPr>
        <p:spPr/>
        <p:txBody>
          <a:bodyPr/>
          <a:lstStyle/>
          <a:p>
            <a:fld id="{2D2D35D4-3B2F-4549-A7C1-4D14BBE5621C}" type="datetimeFigureOut">
              <a:rPr lang="en-GB" smtClean="0"/>
              <a:t>23/09/2026</a:t>
            </a:fld>
            <a:endParaRPr lang="en-GB"/>
          </a:p>
        </p:txBody>
      </p:sp>
      <p:sp>
        <p:nvSpPr>
          <p:cNvPr id="6" name="Footer Placeholder 5">
            <a:extLst>
              <a:ext uri="{FF2B5EF4-FFF2-40B4-BE49-F238E27FC236}">
                <a16:creationId xmlns:a16="http://schemas.microsoft.com/office/drawing/2014/main" id="{2DEF36B4-67EE-0223-3A08-F7AA28B2BF2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56F22FB-4D26-2E02-81E2-9408FE44EAB7}"/>
              </a:ext>
            </a:extLst>
          </p:cNvPr>
          <p:cNvSpPr>
            <a:spLocks noGrp="1"/>
          </p:cNvSpPr>
          <p:nvPr>
            <p:ph type="sldNum" sz="quarter" idx="12"/>
          </p:nvPr>
        </p:nvSpPr>
        <p:spPr/>
        <p:txBody>
          <a:bodyPr/>
          <a:lstStyle/>
          <a:p>
            <a:fld id="{54246115-A70C-48BD-BC0F-65B041D243CA}" type="slidenum">
              <a:rPr lang="en-GB" smtClean="0"/>
              <a:t>‹#›</a:t>
            </a:fld>
            <a:endParaRPr lang="en-GB"/>
          </a:p>
        </p:txBody>
      </p:sp>
      <p:sp>
        <p:nvSpPr>
          <p:cNvPr id="8" name="Rectangle 7">
            <a:extLst>
              <a:ext uri="{FF2B5EF4-FFF2-40B4-BE49-F238E27FC236}">
                <a16:creationId xmlns:a16="http://schemas.microsoft.com/office/drawing/2014/main" id="{6A421659-FDC1-C54D-60AD-9065DBA54195}"/>
              </a:ext>
              <a:ext uri="{C183D7F6-B498-43B3-948B-1728B52AA6E4}">
                <adec:decorative xmlns:adec="http://schemas.microsoft.com/office/drawing/2017/decorative" val="1"/>
              </a:ext>
            </a:extLst>
          </p:cNvPr>
          <p:cNvSpPr/>
          <p:nvPr userDrawn="1"/>
        </p:nvSpPr>
        <p:spPr>
          <a:xfrm>
            <a:off x="0" y="0"/>
            <a:ext cx="12192000" cy="539443"/>
          </a:xfrm>
          <a:prstGeom prst="rect">
            <a:avLst/>
          </a:prstGeom>
          <a:gradFill>
            <a:gsLst>
              <a:gs pos="0">
                <a:schemeClr val="accent2"/>
              </a:gs>
              <a:gs pos="60000">
                <a:srgbClr val="22287D"/>
              </a:gs>
              <a:gs pos="39000">
                <a:schemeClr val="accent3"/>
              </a:gs>
              <a:gs pos="100000">
                <a:schemeClr val="accent1"/>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0AC1E7A2-634C-2640-C358-1420D5D9B08C}"/>
              </a:ext>
            </a:extLst>
          </p:cNvPr>
          <p:cNvSpPr txBox="1"/>
          <p:nvPr userDrawn="1"/>
        </p:nvSpPr>
        <p:spPr>
          <a:xfrm>
            <a:off x="505978" y="115832"/>
            <a:ext cx="11576842" cy="307777"/>
          </a:xfrm>
          <a:prstGeom prst="rect">
            <a:avLst/>
          </a:prstGeom>
          <a:noFill/>
        </p:spPr>
        <p:txBody>
          <a:bodyPr wrap="square" rtlCol="0">
            <a:spAutoFit/>
          </a:bodyPr>
          <a:lstStyle/>
          <a:p>
            <a:pPr algn="r"/>
            <a:r>
              <a:rPr lang="en-GB" sz="1400" b="0" dirty="0">
                <a:solidFill>
                  <a:schemeClr val="bg1"/>
                </a:solidFill>
                <a:latin typeface="Arial" panose="020B0604020202020204" pitchFamily="34" charset="0"/>
                <a:cs typeface="Arial" panose="020B0604020202020204" pitchFamily="34" charset="0"/>
              </a:rPr>
              <a:t>Transmission Based Precautions (TBPs) guidance has changed</a:t>
            </a:r>
          </a:p>
        </p:txBody>
      </p:sp>
    </p:spTree>
    <p:extLst>
      <p:ext uri="{BB962C8B-B14F-4D97-AF65-F5344CB8AC3E}">
        <p14:creationId xmlns:p14="http://schemas.microsoft.com/office/powerpoint/2010/main" val="3163124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7BB74-56D0-B508-78F0-9838A7FAD396}"/>
              </a:ext>
            </a:extLst>
          </p:cNvPr>
          <p:cNvSpPr>
            <a:spLocks noGrp="1"/>
          </p:cNvSpPr>
          <p:nvPr>
            <p:ph type="title"/>
          </p:nvPr>
        </p:nvSpPr>
        <p:spPr>
          <a:xfrm>
            <a:off x="827088" y="767556"/>
            <a:ext cx="10515600" cy="1325563"/>
          </a:xfrm>
        </p:spPr>
        <p:txBody>
          <a:bodyPr anchor="t"/>
          <a:lstStyle>
            <a:lvl1pPr>
              <a:defRPr sz="3200">
                <a:solidFill>
                  <a:schemeClr val="accent1"/>
                </a:solidFill>
              </a:defRPr>
            </a:lvl1p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D007AB81-7D2F-8B6C-909E-B25091F47684}"/>
              </a:ext>
            </a:extLst>
          </p:cNvPr>
          <p:cNvSpPr>
            <a:spLocks noGrp="1"/>
          </p:cNvSpPr>
          <p:nvPr>
            <p:ph type="body" idx="1"/>
          </p:nvPr>
        </p:nvSpPr>
        <p:spPr>
          <a:xfrm>
            <a:off x="839788" y="1681163"/>
            <a:ext cx="5157787" cy="82391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3283834-ADFD-8DE4-5B51-8AACAC43FF31}"/>
              </a:ext>
            </a:extLst>
          </p:cNvPr>
          <p:cNvSpPr>
            <a:spLocks noGrp="1"/>
          </p:cNvSpPr>
          <p:nvPr>
            <p:ph sz="half" idx="2"/>
          </p:nvPr>
        </p:nvSpPr>
        <p:spPr>
          <a:xfrm>
            <a:off x="839788" y="2505075"/>
            <a:ext cx="5157787" cy="36845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a:extLst>
              <a:ext uri="{FF2B5EF4-FFF2-40B4-BE49-F238E27FC236}">
                <a16:creationId xmlns:a16="http://schemas.microsoft.com/office/drawing/2014/main" id="{435A9648-C833-787A-FBD1-023F264F90EE}"/>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78624F1-27B9-F58F-52A2-9955E06808E7}"/>
              </a:ext>
            </a:extLst>
          </p:cNvPr>
          <p:cNvSpPr>
            <a:spLocks noGrp="1"/>
          </p:cNvSpPr>
          <p:nvPr>
            <p:ph sz="quarter" idx="4"/>
          </p:nvPr>
        </p:nvSpPr>
        <p:spPr>
          <a:xfrm>
            <a:off x="6172200" y="2505075"/>
            <a:ext cx="5183188" cy="36845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Date Placeholder 6">
            <a:extLst>
              <a:ext uri="{FF2B5EF4-FFF2-40B4-BE49-F238E27FC236}">
                <a16:creationId xmlns:a16="http://schemas.microsoft.com/office/drawing/2014/main" id="{132639B3-3098-CABB-6FE5-4225558B1741}"/>
              </a:ext>
            </a:extLst>
          </p:cNvPr>
          <p:cNvSpPr>
            <a:spLocks noGrp="1"/>
          </p:cNvSpPr>
          <p:nvPr>
            <p:ph type="dt" sz="half" idx="10"/>
          </p:nvPr>
        </p:nvSpPr>
        <p:spPr/>
        <p:txBody>
          <a:bodyPr/>
          <a:lstStyle/>
          <a:p>
            <a:fld id="{2D2D35D4-3B2F-4549-A7C1-4D14BBE5621C}" type="datetimeFigureOut">
              <a:rPr lang="en-GB" smtClean="0"/>
              <a:t>23/09/2026</a:t>
            </a:fld>
            <a:endParaRPr lang="en-GB"/>
          </a:p>
        </p:txBody>
      </p:sp>
      <p:sp>
        <p:nvSpPr>
          <p:cNvPr id="8" name="Footer Placeholder 7">
            <a:extLst>
              <a:ext uri="{FF2B5EF4-FFF2-40B4-BE49-F238E27FC236}">
                <a16:creationId xmlns:a16="http://schemas.microsoft.com/office/drawing/2014/main" id="{8A16ED4D-5642-8233-956C-9EC8F6092CE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A7B2336-3715-D88E-D6B8-2AF0108B61BF}"/>
              </a:ext>
            </a:extLst>
          </p:cNvPr>
          <p:cNvSpPr>
            <a:spLocks noGrp="1"/>
          </p:cNvSpPr>
          <p:nvPr>
            <p:ph type="sldNum" sz="quarter" idx="12"/>
          </p:nvPr>
        </p:nvSpPr>
        <p:spPr/>
        <p:txBody>
          <a:bodyPr/>
          <a:lstStyle/>
          <a:p>
            <a:fld id="{54246115-A70C-48BD-BC0F-65B041D243CA}" type="slidenum">
              <a:rPr lang="en-GB" smtClean="0"/>
              <a:t>‹#›</a:t>
            </a:fld>
            <a:endParaRPr lang="en-GB"/>
          </a:p>
        </p:txBody>
      </p:sp>
      <p:sp>
        <p:nvSpPr>
          <p:cNvPr id="10" name="Rectangle 9">
            <a:extLst>
              <a:ext uri="{FF2B5EF4-FFF2-40B4-BE49-F238E27FC236}">
                <a16:creationId xmlns:a16="http://schemas.microsoft.com/office/drawing/2014/main" id="{F517BD97-1013-C301-7738-9ACD66EF2FE0}"/>
              </a:ext>
              <a:ext uri="{C183D7F6-B498-43B3-948B-1728B52AA6E4}">
                <adec:decorative xmlns:adec="http://schemas.microsoft.com/office/drawing/2017/decorative" val="1"/>
              </a:ext>
            </a:extLst>
          </p:cNvPr>
          <p:cNvSpPr/>
          <p:nvPr userDrawn="1"/>
        </p:nvSpPr>
        <p:spPr>
          <a:xfrm>
            <a:off x="0" y="0"/>
            <a:ext cx="12192000" cy="539443"/>
          </a:xfrm>
          <a:prstGeom prst="rect">
            <a:avLst/>
          </a:prstGeom>
          <a:gradFill>
            <a:gsLst>
              <a:gs pos="0">
                <a:schemeClr val="accent2"/>
              </a:gs>
              <a:gs pos="60000">
                <a:srgbClr val="22287D"/>
              </a:gs>
              <a:gs pos="39000">
                <a:schemeClr val="accent3"/>
              </a:gs>
              <a:gs pos="100000">
                <a:schemeClr val="accent1"/>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7AD3B4F9-9430-9513-3231-C4150BE480AE}"/>
              </a:ext>
            </a:extLst>
          </p:cNvPr>
          <p:cNvSpPr txBox="1"/>
          <p:nvPr userDrawn="1"/>
        </p:nvSpPr>
        <p:spPr>
          <a:xfrm>
            <a:off x="505978" y="115832"/>
            <a:ext cx="11576842" cy="307777"/>
          </a:xfrm>
          <a:prstGeom prst="rect">
            <a:avLst/>
          </a:prstGeom>
          <a:noFill/>
        </p:spPr>
        <p:txBody>
          <a:bodyPr wrap="square" rtlCol="0">
            <a:spAutoFit/>
          </a:bodyPr>
          <a:lstStyle/>
          <a:p>
            <a:pPr algn="r"/>
            <a:r>
              <a:rPr lang="en-GB" sz="1400" b="0" dirty="0">
                <a:solidFill>
                  <a:schemeClr val="bg1"/>
                </a:solidFill>
                <a:latin typeface="Arial" panose="020B0604020202020204" pitchFamily="34" charset="0"/>
                <a:cs typeface="Arial" panose="020B0604020202020204" pitchFamily="34" charset="0"/>
              </a:rPr>
              <a:t>Transmission Based Precautions (TBPs) guidance has changed</a:t>
            </a:r>
          </a:p>
        </p:txBody>
      </p:sp>
    </p:spTree>
    <p:extLst>
      <p:ext uri="{BB962C8B-B14F-4D97-AF65-F5344CB8AC3E}">
        <p14:creationId xmlns:p14="http://schemas.microsoft.com/office/powerpoint/2010/main" val="4133298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726E0-997A-BFEC-09FA-0D5E399FAF79}"/>
              </a:ext>
            </a:extLst>
          </p:cNvPr>
          <p:cNvSpPr>
            <a:spLocks noGrp="1"/>
          </p:cNvSpPr>
          <p:nvPr>
            <p:ph type="title"/>
          </p:nvPr>
        </p:nvSpPr>
        <p:spPr>
          <a:xfrm>
            <a:off x="333375" y="1219840"/>
            <a:ext cx="10515600" cy="898384"/>
          </a:xfrm>
        </p:spPr>
        <p:txBody>
          <a:bodyPr anchor="t"/>
          <a:lstStyle>
            <a:lvl1pPr>
              <a:defRPr sz="3200">
                <a:solidFill>
                  <a:schemeClr val="accent1"/>
                </a:solidFill>
              </a:defRPr>
            </a:lvl1pPr>
          </a:lstStyle>
          <a:p>
            <a:r>
              <a:rPr lang="en-US"/>
              <a:t>Click to edit Master title style</a:t>
            </a:r>
            <a:endParaRPr lang="en-GB" dirty="0"/>
          </a:p>
        </p:txBody>
      </p:sp>
      <p:sp>
        <p:nvSpPr>
          <p:cNvPr id="3" name="Date Placeholder 2">
            <a:extLst>
              <a:ext uri="{FF2B5EF4-FFF2-40B4-BE49-F238E27FC236}">
                <a16:creationId xmlns:a16="http://schemas.microsoft.com/office/drawing/2014/main" id="{CF5F2C4C-848B-6483-00BF-C9652C336844}"/>
              </a:ext>
            </a:extLst>
          </p:cNvPr>
          <p:cNvSpPr>
            <a:spLocks noGrp="1"/>
          </p:cNvSpPr>
          <p:nvPr>
            <p:ph type="dt" sz="half" idx="10"/>
          </p:nvPr>
        </p:nvSpPr>
        <p:spPr/>
        <p:txBody>
          <a:bodyPr/>
          <a:lstStyle/>
          <a:p>
            <a:fld id="{2D2D35D4-3B2F-4549-A7C1-4D14BBE5621C}" type="datetimeFigureOut">
              <a:rPr lang="en-GB" smtClean="0"/>
              <a:t>23/09/2026</a:t>
            </a:fld>
            <a:endParaRPr lang="en-GB"/>
          </a:p>
        </p:txBody>
      </p:sp>
      <p:sp>
        <p:nvSpPr>
          <p:cNvPr id="4" name="Footer Placeholder 3">
            <a:extLst>
              <a:ext uri="{FF2B5EF4-FFF2-40B4-BE49-F238E27FC236}">
                <a16:creationId xmlns:a16="http://schemas.microsoft.com/office/drawing/2014/main" id="{A9540702-116A-C85D-6D28-D6FE4954C37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0782FAB-A65F-0AAF-227E-C58FD97175D2}"/>
              </a:ext>
            </a:extLst>
          </p:cNvPr>
          <p:cNvSpPr>
            <a:spLocks noGrp="1"/>
          </p:cNvSpPr>
          <p:nvPr>
            <p:ph type="sldNum" sz="quarter" idx="12"/>
          </p:nvPr>
        </p:nvSpPr>
        <p:spPr/>
        <p:txBody>
          <a:bodyPr/>
          <a:lstStyle/>
          <a:p>
            <a:fld id="{54246115-A70C-48BD-BC0F-65B041D243CA}" type="slidenum">
              <a:rPr lang="en-GB" smtClean="0"/>
              <a:t>‹#›</a:t>
            </a:fld>
            <a:endParaRPr lang="en-GB"/>
          </a:p>
        </p:txBody>
      </p:sp>
      <p:sp>
        <p:nvSpPr>
          <p:cNvPr id="6" name="Rectangle 5">
            <a:extLst>
              <a:ext uri="{FF2B5EF4-FFF2-40B4-BE49-F238E27FC236}">
                <a16:creationId xmlns:a16="http://schemas.microsoft.com/office/drawing/2014/main" id="{623F2D3C-76B0-03D2-811D-FF83E44B1B3A}"/>
              </a:ext>
              <a:ext uri="{C183D7F6-B498-43B3-948B-1728B52AA6E4}">
                <adec:decorative xmlns:adec="http://schemas.microsoft.com/office/drawing/2017/decorative" val="1"/>
              </a:ext>
            </a:extLst>
          </p:cNvPr>
          <p:cNvSpPr/>
          <p:nvPr userDrawn="1"/>
        </p:nvSpPr>
        <p:spPr>
          <a:xfrm>
            <a:off x="0" y="0"/>
            <a:ext cx="12192000" cy="539443"/>
          </a:xfrm>
          <a:prstGeom prst="rect">
            <a:avLst/>
          </a:prstGeom>
          <a:gradFill>
            <a:gsLst>
              <a:gs pos="0">
                <a:schemeClr val="accent2"/>
              </a:gs>
              <a:gs pos="60000">
                <a:srgbClr val="22287D"/>
              </a:gs>
              <a:gs pos="39000">
                <a:schemeClr val="accent3"/>
              </a:gs>
              <a:gs pos="100000">
                <a:schemeClr val="accent1"/>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FB867BFE-2169-0DE1-010C-382F0329066A}"/>
              </a:ext>
            </a:extLst>
          </p:cNvPr>
          <p:cNvSpPr txBox="1"/>
          <p:nvPr userDrawn="1"/>
        </p:nvSpPr>
        <p:spPr>
          <a:xfrm>
            <a:off x="505978" y="115832"/>
            <a:ext cx="11576842" cy="307777"/>
          </a:xfrm>
          <a:prstGeom prst="rect">
            <a:avLst/>
          </a:prstGeom>
          <a:noFill/>
        </p:spPr>
        <p:txBody>
          <a:bodyPr wrap="square" rtlCol="0">
            <a:spAutoFit/>
          </a:bodyPr>
          <a:lstStyle/>
          <a:p>
            <a:pPr algn="r"/>
            <a:r>
              <a:rPr lang="en-GB" sz="1400" b="0" dirty="0">
                <a:solidFill>
                  <a:schemeClr val="bg1"/>
                </a:solidFill>
                <a:latin typeface="Arial" panose="020B0604020202020204" pitchFamily="34" charset="0"/>
                <a:cs typeface="Arial" panose="020B0604020202020204" pitchFamily="34" charset="0"/>
              </a:rPr>
              <a:t>Transmission Based Precautions (TBPs) guidance has changed</a:t>
            </a:r>
          </a:p>
        </p:txBody>
      </p:sp>
    </p:spTree>
    <p:extLst>
      <p:ext uri="{BB962C8B-B14F-4D97-AF65-F5344CB8AC3E}">
        <p14:creationId xmlns:p14="http://schemas.microsoft.com/office/powerpoint/2010/main" val="1063557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66810F-7783-9D89-4A3A-0A7D4FFB2BDA}"/>
              </a:ext>
            </a:extLst>
          </p:cNvPr>
          <p:cNvSpPr>
            <a:spLocks noGrp="1"/>
          </p:cNvSpPr>
          <p:nvPr>
            <p:ph type="dt" sz="half" idx="10"/>
          </p:nvPr>
        </p:nvSpPr>
        <p:spPr/>
        <p:txBody>
          <a:bodyPr/>
          <a:lstStyle/>
          <a:p>
            <a:fld id="{2D2D35D4-3B2F-4549-A7C1-4D14BBE5621C}" type="datetimeFigureOut">
              <a:rPr lang="en-GB" smtClean="0"/>
              <a:t>23/09/2026</a:t>
            </a:fld>
            <a:endParaRPr lang="en-GB"/>
          </a:p>
        </p:txBody>
      </p:sp>
      <p:sp>
        <p:nvSpPr>
          <p:cNvPr id="3" name="Footer Placeholder 2">
            <a:extLst>
              <a:ext uri="{FF2B5EF4-FFF2-40B4-BE49-F238E27FC236}">
                <a16:creationId xmlns:a16="http://schemas.microsoft.com/office/drawing/2014/main" id="{4209A44F-2592-C59C-A59F-5D90ECC88CC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4398CCE-05DE-35CB-0793-63E508D74419}"/>
              </a:ext>
            </a:extLst>
          </p:cNvPr>
          <p:cNvSpPr>
            <a:spLocks noGrp="1"/>
          </p:cNvSpPr>
          <p:nvPr>
            <p:ph type="sldNum" sz="quarter" idx="12"/>
          </p:nvPr>
        </p:nvSpPr>
        <p:spPr/>
        <p:txBody>
          <a:bodyPr/>
          <a:lstStyle/>
          <a:p>
            <a:fld id="{54246115-A70C-48BD-BC0F-65B041D243CA}" type="slidenum">
              <a:rPr lang="en-GB" smtClean="0"/>
              <a:t>‹#›</a:t>
            </a:fld>
            <a:endParaRPr lang="en-GB"/>
          </a:p>
        </p:txBody>
      </p:sp>
      <p:sp>
        <p:nvSpPr>
          <p:cNvPr id="5" name="Rectangle 4">
            <a:extLst>
              <a:ext uri="{FF2B5EF4-FFF2-40B4-BE49-F238E27FC236}">
                <a16:creationId xmlns:a16="http://schemas.microsoft.com/office/drawing/2014/main" id="{BDE8D2B7-D5D7-0D46-CA2F-DD91DCF9EAA7}"/>
              </a:ext>
              <a:ext uri="{C183D7F6-B498-43B3-948B-1728B52AA6E4}">
                <adec:decorative xmlns:adec="http://schemas.microsoft.com/office/drawing/2017/decorative" val="1"/>
              </a:ext>
            </a:extLst>
          </p:cNvPr>
          <p:cNvSpPr/>
          <p:nvPr userDrawn="1"/>
        </p:nvSpPr>
        <p:spPr>
          <a:xfrm>
            <a:off x="0" y="0"/>
            <a:ext cx="12192000" cy="539443"/>
          </a:xfrm>
          <a:prstGeom prst="rect">
            <a:avLst/>
          </a:prstGeom>
          <a:gradFill>
            <a:gsLst>
              <a:gs pos="0">
                <a:schemeClr val="accent2"/>
              </a:gs>
              <a:gs pos="60000">
                <a:srgbClr val="22287D"/>
              </a:gs>
              <a:gs pos="39000">
                <a:schemeClr val="accent3"/>
              </a:gs>
              <a:gs pos="100000">
                <a:schemeClr val="accent1"/>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2A229A79-4F73-0B4B-77B9-D697AD693501}"/>
              </a:ext>
            </a:extLst>
          </p:cNvPr>
          <p:cNvSpPr txBox="1"/>
          <p:nvPr userDrawn="1"/>
        </p:nvSpPr>
        <p:spPr>
          <a:xfrm>
            <a:off x="505978" y="115832"/>
            <a:ext cx="11576842" cy="307777"/>
          </a:xfrm>
          <a:prstGeom prst="rect">
            <a:avLst/>
          </a:prstGeom>
          <a:noFill/>
        </p:spPr>
        <p:txBody>
          <a:bodyPr wrap="square" rtlCol="0">
            <a:spAutoFit/>
          </a:bodyPr>
          <a:lstStyle/>
          <a:p>
            <a:pPr algn="r"/>
            <a:r>
              <a:rPr lang="en-GB" sz="1400" b="0" dirty="0">
                <a:solidFill>
                  <a:schemeClr val="bg1"/>
                </a:solidFill>
                <a:latin typeface="Arial" panose="020B0604020202020204" pitchFamily="34" charset="0"/>
                <a:cs typeface="Arial" panose="020B0604020202020204" pitchFamily="34" charset="0"/>
              </a:rPr>
              <a:t>Transmission Based Precautions (TBPs) guidance has changed</a:t>
            </a:r>
          </a:p>
        </p:txBody>
      </p:sp>
    </p:spTree>
    <p:extLst>
      <p:ext uri="{BB962C8B-B14F-4D97-AF65-F5344CB8AC3E}">
        <p14:creationId xmlns:p14="http://schemas.microsoft.com/office/powerpoint/2010/main" val="1562374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279C7-5031-672B-0BBE-C4632EDA87D7}"/>
              </a:ext>
            </a:extLst>
          </p:cNvPr>
          <p:cNvSpPr>
            <a:spLocks noGrp="1"/>
          </p:cNvSpPr>
          <p:nvPr>
            <p:ph type="title"/>
          </p:nvPr>
        </p:nvSpPr>
        <p:spPr>
          <a:xfrm>
            <a:off x="839788" y="457200"/>
            <a:ext cx="3932237" cy="1600200"/>
          </a:xfrm>
        </p:spPr>
        <p:txBody>
          <a:bodyPr anchor="b"/>
          <a:lstStyle>
            <a:lvl1pPr>
              <a:defRPr sz="3200">
                <a:solidFill>
                  <a:schemeClr val="accent1"/>
                </a:solidFill>
              </a:defRPr>
            </a:lvl1p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0D890AA3-2895-FB0A-13E7-53A1EDB9047F}"/>
              </a:ext>
            </a:extLst>
          </p:cNvPr>
          <p:cNvSpPr>
            <a:spLocks noGrp="1"/>
          </p:cNvSpPr>
          <p:nvPr>
            <p:ph idx="1"/>
          </p:nvPr>
        </p:nvSpPr>
        <p:spPr>
          <a:xfrm>
            <a:off x="5183188" y="987425"/>
            <a:ext cx="6172200" cy="4873625"/>
          </a:xfrm>
        </p:spPr>
        <p:txBody>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3">
            <a:extLst>
              <a:ext uri="{FF2B5EF4-FFF2-40B4-BE49-F238E27FC236}">
                <a16:creationId xmlns:a16="http://schemas.microsoft.com/office/drawing/2014/main" id="{5575A90C-B755-F38B-2412-E02F61C46D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6695CE-6942-99D9-F23A-9A4DFA3FC38D}"/>
              </a:ext>
            </a:extLst>
          </p:cNvPr>
          <p:cNvSpPr>
            <a:spLocks noGrp="1"/>
          </p:cNvSpPr>
          <p:nvPr>
            <p:ph type="dt" sz="half" idx="10"/>
          </p:nvPr>
        </p:nvSpPr>
        <p:spPr/>
        <p:txBody>
          <a:bodyPr/>
          <a:lstStyle/>
          <a:p>
            <a:fld id="{2D2D35D4-3B2F-4549-A7C1-4D14BBE5621C}" type="datetimeFigureOut">
              <a:rPr lang="en-GB" smtClean="0"/>
              <a:t>23/09/2026</a:t>
            </a:fld>
            <a:endParaRPr lang="en-GB"/>
          </a:p>
        </p:txBody>
      </p:sp>
      <p:sp>
        <p:nvSpPr>
          <p:cNvPr id="6" name="Footer Placeholder 5">
            <a:extLst>
              <a:ext uri="{FF2B5EF4-FFF2-40B4-BE49-F238E27FC236}">
                <a16:creationId xmlns:a16="http://schemas.microsoft.com/office/drawing/2014/main" id="{6D8C6A3D-EB99-30BC-7E66-032A5A49826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CB749D5-F513-B740-A53D-37E8149B32CD}"/>
              </a:ext>
            </a:extLst>
          </p:cNvPr>
          <p:cNvSpPr>
            <a:spLocks noGrp="1"/>
          </p:cNvSpPr>
          <p:nvPr>
            <p:ph type="sldNum" sz="quarter" idx="12"/>
          </p:nvPr>
        </p:nvSpPr>
        <p:spPr/>
        <p:txBody>
          <a:bodyPr/>
          <a:lstStyle/>
          <a:p>
            <a:fld id="{54246115-A70C-48BD-BC0F-65B041D243CA}" type="slidenum">
              <a:rPr lang="en-GB" smtClean="0"/>
              <a:t>‹#›</a:t>
            </a:fld>
            <a:endParaRPr lang="en-GB"/>
          </a:p>
        </p:txBody>
      </p:sp>
      <p:sp>
        <p:nvSpPr>
          <p:cNvPr id="8" name="Rectangle 7">
            <a:extLst>
              <a:ext uri="{FF2B5EF4-FFF2-40B4-BE49-F238E27FC236}">
                <a16:creationId xmlns:a16="http://schemas.microsoft.com/office/drawing/2014/main" id="{2CEE6320-4953-4511-F449-47CEB7092DFE}"/>
              </a:ext>
              <a:ext uri="{C183D7F6-B498-43B3-948B-1728B52AA6E4}">
                <adec:decorative xmlns:adec="http://schemas.microsoft.com/office/drawing/2017/decorative" val="1"/>
              </a:ext>
            </a:extLst>
          </p:cNvPr>
          <p:cNvSpPr/>
          <p:nvPr userDrawn="1"/>
        </p:nvSpPr>
        <p:spPr>
          <a:xfrm>
            <a:off x="0" y="0"/>
            <a:ext cx="12192000" cy="539443"/>
          </a:xfrm>
          <a:prstGeom prst="rect">
            <a:avLst/>
          </a:prstGeom>
          <a:gradFill>
            <a:gsLst>
              <a:gs pos="0">
                <a:schemeClr val="accent2"/>
              </a:gs>
              <a:gs pos="60000">
                <a:srgbClr val="22287D"/>
              </a:gs>
              <a:gs pos="39000">
                <a:schemeClr val="accent3"/>
              </a:gs>
              <a:gs pos="100000">
                <a:schemeClr val="accent1"/>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F3F7D4BE-405D-B8AD-AD35-6E6F553C92E3}"/>
              </a:ext>
            </a:extLst>
          </p:cNvPr>
          <p:cNvSpPr txBox="1"/>
          <p:nvPr userDrawn="1"/>
        </p:nvSpPr>
        <p:spPr>
          <a:xfrm>
            <a:off x="505978" y="115832"/>
            <a:ext cx="11576842" cy="307777"/>
          </a:xfrm>
          <a:prstGeom prst="rect">
            <a:avLst/>
          </a:prstGeom>
          <a:noFill/>
        </p:spPr>
        <p:txBody>
          <a:bodyPr wrap="square" rtlCol="0">
            <a:spAutoFit/>
          </a:bodyPr>
          <a:lstStyle/>
          <a:p>
            <a:pPr algn="r"/>
            <a:r>
              <a:rPr lang="en-GB" sz="1400" b="0" dirty="0">
                <a:solidFill>
                  <a:schemeClr val="bg1"/>
                </a:solidFill>
                <a:latin typeface="Arial" panose="020B0604020202020204" pitchFamily="34" charset="0"/>
                <a:cs typeface="Arial" panose="020B0604020202020204" pitchFamily="34" charset="0"/>
              </a:rPr>
              <a:t>Transmission Based Precautions (TBPs) guidance has changed</a:t>
            </a:r>
          </a:p>
        </p:txBody>
      </p:sp>
    </p:spTree>
    <p:extLst>
      <p:ext uri="{BB962C8B-B14F-4D97-AF65-F5344CB8AC3E}">
        <p14:creationId xmlns:p14="http://schemas.microsoft.com/office/powerpoint/2010/main" val="3461122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FE930-48E2-D72A-D0E4-8C93700F42CC}"/>
              </a:ext>
            </a:extLst>
          </p:cNvPr>
          <p:cNvSpPr>
            <a:spLocks noGrp="1"/>
          </p:cNvSpPr>
          <p:nvPr>
            <p:ph type="title"/>
          </p:nvPr>
        </p:nvSpPr>
        <p:spPr>
          <a:xfrm>
            <a:off x="839788" y="457200"/>
            <a:ext cx="3932237" cy="1600200"/>
          </a:xfrm>
        </p:spPr>
        <p:txBody>
          <a:bodyPr anchor="b"/>
          <a:lstStyle>
            <a:lvl1pPr>
              <a:defRPr sz="3200">
                <a:solidFill>
                  <a:schemeClr val="accent1"/>
                </a:solidFill>
              </a:defRPr>
            </a:lvl1pPr>
          </a:lstStyle>
          <a:p>
            <a:r>
              <a:rPr lang="en-US"/>
              <a:t>Click to edit Master title style</a:t>
            </a:r>
            <a:endParaRPr lang="en-GB" dirty="0"/>
          </a:p>
        </p:txBody>
      </p:sp>
      <p:sp>
        <p:nvSpPr>
          <p:cNvPr id="3" name="Picture Placeholder 2">
            <a:extLst>
              <a:ext uri="{FF2B5EF4-FFF2-40B4-BE49-F238E27FC236}">
                <a16:creationId xmlns:a16="http://schemas.microsoft.com/office/drawing/2014/main" id="{9F942FF1-ED06-3DA0-B692-C9BD77F2CF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9B21D323-FD17-53EA-FCB4-D8FADD9AD44A}"/>
              </a:ext>
            </a:extLst>
          </p:cNvPr>
          <p:cNvSpPr>
            <a:spLocks noGrp="1"/>
          </p:cNvSpPr>
          <p:nvPr>
            <p:ph type="body" sz="half" idx="2"/>
          </p:nvPr>
        </p:nvSpPr>
        <p:spPr>
          <a:xfrm>
            <a:off x="839788" y="2057400"/>
            <a:ext cx="3932237" cy="3811588"/>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72982D-221E-D433-8393-451B12C174A3}"/>
              </a:ext>
            </a:extLst>
          </p:cNvPr>
          <p:cNvSpPr>
            <a:spLocks noGrp="1"/>
          </p:cNvSpPr>
          <p:nvPr>
            <p:ph type="dt" sz="half" idx="10"/>
          </p:nvPr>
        </p:nvSpPr>
        <p:spPr/>
        <p:txBody>
          <a:bodyPr/>
          <a:lstStyle/>
          <a:p>
            <a:fld id="{2D2D35D4-3B2F-4549-A7C1-4D14BBE5621C}" type="datetimeFigureOut">
              <a:rPr lang="en-GB" smtClean="0"/>
              <a:t>23/09/2026</a:t>
            </a:fld>
            <a:endParaRPr lang="en-GB"/>
          </a:p>
        </p:txBody>
      </p:sp>
      <p:sp>
        <p:nvSpPr>
          <p:cNvPr id="6" name="Footer Placeholder 5">
            <a:extLst>
              <a:ext uri="{FF2B5EF4-FFF2-40B4-BE49-F238E27FC236}">
                <a16:creationId xmlns:a16="http://schemas.microsoft.com/office/drawing/2014/main" id="{417C9BAF-D7BE-F030-8523-B8AD6BCC071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0C76A97-CAA7-5573-B398-5F4390BA5C08}"/>
              </a:ext>
            </a:extLst>
          </p:cNvPr>
          <p:cNvSpPr>
            <a:spLocks noGrp="1"/>
          </p:cNvSpPr>
          <p:nvPr>
            <p:ph type="sldNum" sz="quarter" idx="12"/>
          </p:nvPr>
        </p:nvSpPr>
        <p:spPr/>
        <p:txBody>
          <a:bodyPr/>
          <a:lstStyle/>
          <a:p>
            <a:fld id="{54246115-A70C-48BD-BC0F-65B041D243CA}" type="slidenum">
              <a:rPr lang="en-GB" smtClean="0"/>
              <a:t>‹#›</a:t>
            </a:fld>
            <a:endParaRPr lang="en-GB"/>
          </a:p>
        </p:txBody>
      </p:sp>
      <p:sp>
        <p:nvSpPr>
          <p:cNvPr id="8" name="Rectangle 7">
            <a:extLst>
              <a:ext uri="{FF2B5EF4-FFF2-40B4-BE49-F238E27FC236}">
                <a16:creationId xmlns:a16="http://schemas.microsoft.com/office/drawing/2014/main" id="{2D951583-2D70-F26C-76CA-21FEF5A6F9E2}"/>
              </a:ext>
              <a:ext uri="{C183D7F6-B498-43B3-948B-1728B52AA6E4}">
                <adec:decorative xmlns:adec="http://schemas.microsoft.com/office/drawing/2017/decorative" val="1"/>
              </a:ext>
            </a:extLst>
          </p:cNvPr>
          <p:cNvSpPr/>
          <p:nvPr userDrawn="1"/>
        </p:nvSpPr>
        <p:spPr>
          <a:xfrm>
            <a:off x="0" y="0"/>
            <a:ext cx="12192000" cy="539443"/>
          </a:xfrm>
          <a:prstGeom prst="rect">
            <a:avLst/>
          </a:prstGeom>
          <a:gradFill>
            <a:gsLst>
              <a:gs pos="0">
                <a:schemeClr val="accent2"/>
              </a:gs>
              <a:gs pos="60000">
                <a:srgbClr val="22287D"/>
              </a:gs>
              <a:gs pos="39000">
                <a:schemeClr val="accent3"/>
              </a:gs>
              <a:gs pos="100000">
                <a:schemeClr val="accent1"/>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EA0F9D7B-C6DD-A4F6-19AC-B56EA125524F}"/>
              </a:ext>
            </a:extLst>
          </p:cNvPr>
          <p:cNvSpPr txBox="1"/>
          <p:nvPr userDrawn="1"/>
        </p:nvSpPr>
        <p:spPr>
          <a:xfrm>
            <a:off x="505978" y="115832"/>
            <a:ext cx="11576842" cy="307777"/>
          </a:xfrm>
          <a:prstGeom prst="rect">
            <a:avLst/>
          </a:prstGeom>
          <a:noFill/>
        </p:spPr>
        <p:txBody>
          <a:bodyPr wrap="square" rtlCol="0">
            <a:spAutoFit/>
          </a:bodyPr>
          <a:lstStyle/>
          <a:p>
            <a:pPr algn="r"/>
            <a:r>
              <a:rPr lang="en-GB" sz="1400" b="0" dirty="0">
                <a:solidFill>
                  <a:schemeClr val="bg1"/>
                </a:solidFill>
                <a:latin typeface="Arial" panose="020B0604020202020204" pitchFamily="34" charset="0"/>
                <a:cs typeface="Arial" panose="020B0604020202020204" pitchFamily="34" charset="0"/>
              </a:rPr>
              <a:t>Transmission Based Precautions (TBPs) guidance has changed</a:t>
            </a:r>
          </a:p>
        </p:txBody>
      </p:sp>
    </p:spTree>
    <p:extLst>
      <p:ext uri="{BB962C8B-B14F-4D97-AF65-F5344CB8AC3E}">
        <p14:creationId xmlns:p14="http://schemas.microsoft.com/office/powerpoint/2010/main" val="41406224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213B1-4F27-D84C-0360-6C26C83EA822}"/>
              </a:ext>
            </a:extLst>
          </p:cNvPr>
          <p:cNvSpPr>
            <a:spLocks noGrp="1"/>
          </p:cNvSpPr>
          <p:nvPr>
            <p:ph type="title"/>
          </p:nvPr>
        </p:nvSpPr>
        <p:spPr/>
        <p:txBody>
          <a:bodyPr/>
          <a:lstStyle>
            <a:lvl1pPr>
              <a:defRPr sz="3200">
                <a:solidFill>
                  <a:schemeClr val="accent1"/>
                </a:solidFill>
              </a:defRPr>
            </a:lvl1pPr>
          </a:lstStyle>
          <a:p>
            <a:r>
              <a:rPr lang="en-US"/>
              <a:t>Click to edit Master title style</a:t>
            </a:r>
            <a:endParaRPr lang="en-GB" dirty="0"/>
          </a:p>
        </p:txBody>
      </p:sp>
      <p:sp>
        <p:nvSpPr>
          <p:cNvPr id="3" name="Vertical Text Placeholder 2">
            <a:extLst>
              <a:ext uri="{FF2B5EF4-FFF2-40B4-BE49-F238E27FC236}">
                <a16:creationId xmlns:a16="http://schemas.microsoft.com/office/drawing/2014/main" id="{A22EF702-1B21-FFB0-7D2E-D66D22A5E58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a:extLst>
              <a:ext uri="{FF2B5EF4-FFF2-40B4-BE49-F238E27FC236}">
                <a16:creationId xmlns:a16="http://schemas.microsoft.com/office/drawing/2014/main" id="{6AFE29D0-F072-C048-890D-52A7E444EE97}"/>
              </a:ext>
            </a:extLst>
          </p:cNvPr>
          <p:cNvSpPr>
            <a:spLocks noGrp="1"/>
          </p:cNvSpPr>
          <p:nvPr>
            <p:ph type="dt" sz="half" idx="10"/>
          </p:nvPr>
        </p:nvSpPr>
        <p:spPr/>
        <p:txBody>
          <a:bodyPr/>
          <a:lstStyle/>
          <a:p>
            <a:fld id="{2D2D35D4-3B2F-4549-A7C1-4D14BBE5621C}" type="datetimeFigureOut">
              <a:rPr lang="en-GB" smtClean="0"/>
              <a:t>23/09/2026</a:t>
            </a:fld>
            <a:endParaRPr lang="en-GB"/>
          </a:p>
        </p:txBody>
      </p:sp>
      <p:sp>
        <p:nvSpPr>
          <p:cNvPr id="5" name="Footer Placeholder 4">
            <a:extLst>
              <a:ext uri="{FF2B5EF4-FFF2-40B4-BE49-F238E27FC236}">
                <a16:creationId xmlns:a16="http://schemas.microsoft.com/office/drawing/2014/main" id="{8DB18BAF-41EC-1702-9706-2531C033AB1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BF807CE-2ABB-67FB-8979-F451DA928E41}"/>
              </a:ext>
            </a:extLst>
          </p:cNvPr>
          <p:cNvSpPr>
            <a:spLocks noGrp="1"/>
          </p:cNvSpPr>
          <p:nvPr>
            <p:ph type="sldNum" sz="quarter" idx="12"/>
          </p:nvPr>
        </p:nvSpPr>
        <p:spPr/>
        <p:txBody>
          <a:bodyPr/>
          <a:lstStyle/>
          <a:p>
            <a:fld id="{54246115-A70C-48BD-BC0F-65B041D243CA}" type="slidenum">
              <a:rPr lang="en-GB" smtClean="0"/>
              <a:t>‹#›</a:t>
            </a:fld>
            <a:endParaRPr lang="en-GB"/>
          </a:p>
        </p:txBody>
      </p:sp>
      <p:sp>
        <p:nvSpPr>
          <p:cNvPr id="7" name="Rectangle 6">
            <a:extLst>
              <a:ext uri="{FF2B5EF4-FFF2-40B4-BE49-F238E27FC236}">
                <a16:creationId xmlns:a16="http://schemas.microsoft.com/office/drawing/2014/main" id="{23386091-6C07-FAB8-DAEC-9632C1F501C7}"/>
              </a:ext>
              <a:ext uri="{C183D7F6-B498-43B3-948B-1728B52AA6E4}">
                <adec:decorative xmlns:adec="http://schemas.microsoft.com/office/drawing/2017/decorative" val="1"/>
              </a:ext>
            </a:extLst>
          </p:cNvPr>
          <p:cNvSpPr/>
          <p:nvPr userDrawn="1"/>
        </p:nvSpPr>
        <p:spPr>
          <a:xfrm>
            <a:off x="0" y="0"/>
            <a:ext cx="12192000" cy="539443"/>
          </a:xfrm>
          <a:prstGeom prst="rect">
            <a:avLst/>
          </a:prstGeom>
          <a:gradFill>
            <a:gsLst>
              <a:gs pos="0">
                <a:schemeClr val="accent2"/>
              </a:gs>
              <a:gs pos="60000">
                <a:srgbClr val="22287D"/>
              </a:gs>
              <a:gs pos="39000">
                <a:schemeClr val="accent3"/>
              </a:gs>
              <a:gs pos="100000">
                <a:schemeClr val="accent1"/>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C3F65E0B-6528-6316-4C24-E0AAA657321C}"/>
              </a:ext>
            </a:extLst>
          </p:cNvPr>
          <p:cNvSpPr txBox="1"/>
          <p:nvPr userDrawn="1"/>
        </p:nvSpPr>
        <p:spPr>
          <a:xfrm>
            <a:off x="505978" y="115832"/>
            <a:ext cx="11576842" cy="307777"/>
          </a:xfrm>
          <a:prstGeom prst="rect">
            <a:avLst/>
          </a:prstGeom>
          <a:noFill/>
        </p:spPr>
        <p:txBody>
          <a:bodyPr wrap="square" rtlCol="0">
            <a:spAutoFit/>
          </a:bodyPr>
          <a:lstStyle/>
          <a:p>
            <a:pPr algn="r"/>
            <a:r>
              <a:rPr lang="en-GB" sz="1400" b="0" dirty="0">
                <a:solidFill>
                  <a:schemeClr val="bg1"/>
                </a:solidFill>
                <a:latin typeface="Arial" panose="020B0604020202020204" pitchFamily="34" charset="0"/>
                <a:cs typeface="Arial" panose="020B0604020202020204" pitchFamily="34" charset="0"/>
              </a:rPr>
              <a:t>Transmission Based Precautions (TBPs) guidance has changed</a:t>
            </a:r>
          </a:p>
        </p:txBody>
      </p:sp>
    </p:spTree>
    <p:extLst>
      <p:ext uri="{BB962C8B-B14F-4D97-AF65-F5344CB8AC3E}">
        <p14:creationId xmlns:p14="http://schemas.microsoft.com/office/powerpoint/2010/main" val="20170188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C847723-C4D0-490B-E054-A0464990E338}"/>
              </a:ext>
              <a:ext uri="{C183D7F6-B498-43B3-948B-1728B52AA6E4}">
                <adec:decorative xmlns:adec="http://schemas.microsoft.com/office/drawing/2017/decorative" val="1"/>
              </a:ext>
            </a:extLst>
          </p:cNvPr>
          <p:cNvSpPr/>
          <p:nvPr userDrawn="1"/>
        </p:nvSpPr>
        <p:spPr>
          <a:xfrm>
            <a:off x="0" y="0"/>
            <a:ext cx="12192000" cy="6858000"/>
          </a:xfrm>
          <a:prstGeom prst="rect">
            <a:avLst/>
          </a:prstGeom>
          <a:gradFill>
            <a:gsLst>
              <a:gs pos="0">
                <a:schemeClr val="accent2"/>
              </a:gs>
              <a:gs pos="60000">
                <a:srgbClr val="22287D"/>
              </a:gs>
              <a:gs pos="39000">
                <a:schemeClr val="accent3"/>
              </a:gs>
              <a:gs pos="100000">
                <a:schemeClr val="accent1"/>
              </a:gs>
            </a:gsLst>
            <a:lin ang="21594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B0E42DAF-FBB7-A65B-EC0F-987AC37A326A}"/>
              </a:ext>
            </a:extLst>
          </p:cNvPr>
          <p:cNvSpPr txBox="1"/>
          <p:nvPr userDrawn="1"/>
        </p:nvSpPr>
        <p:spPr>
          <a:xfrm>
            <a:off x="332269" y="157374"/>
            <a:ext cx="11576842" cy="307777"/>
          </a:xfrm>
          <a:prstGeom prst="rect">
            <a:avLst/>
          </a:prstGeom>
          <a:noFill/>
        </p:spPr>
        <p:txBody>
          <a:bodyPr wrap="square" rtlCol="0">
            <a:spAutoFit/>
          </a:bodyPr>
          <a:lstStyle/>
          <a:p>
            <a:pPr algn="r"/>
            <a:r>
              <a:rPr lang="en-GB" sz="1400" b="0" dirty="0">
                <a:solidFill>
                  <a:schemeClr val="bg1"/>
                </a:solidFill>
                <a:latin typeface="Arial" panose="020B0604020202020204" pitchFamily="34" charset="0"/>
                <a:cs typeface="Arial" panose="020B0604020202020204" pitchFamily="34" charset="0"/>
              </a:rPr>
              <a:t>Transmission Based Precautions (TBPs) guidance has changed</a:t>
            </a:r>
          </a:p>
        </p:txBody>
      </p:sp>
      <p:pic>
        <p:nvPicPr>
          <p:cNvPr id="9" name="Picture 8">
            <a:extLst>
              <a:ext uri="{FF2B5EF4-FFF2-40B4-BE49-F238E27FC236}">
                <a16:creationId xmlns:a16="http://schemas.microsoft.com/office/drawing/2014/main" id="{45C97308-2883-D888-1ABF-6EE9E1E3B61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507960" y="5483953"/>
            <a:ext cx="2301595" cy="1122580"/>
          </a:xfrm>
          <a:prstGeom prst="rect">
            <a:avLst/>
          </a:prstGeom>
        </p:spPr>
      </p:pic>
      <p:sp>
        <p:nvSpPr>
          <p:cNvPr id="10" name="Rectangle: Single Corner Rounded 9">
            <a:extLst>
              <a:ext uri="{FF2B5EF4-FFF2-40B4-BE49-F238E27FC236}">
                <a16:creationId xmlns:a16="http://schemas.microsoft.com/office/drawing/2014/main" id="{697AC7FD-F688-1D7B-AB98-2A188611AD02}"/>
              </a:ext>
              <a:ext uri="{C183D7F6-B498-43B3-948B-1728B52AA6E4}">
                <adec:decorative xmlns:adec="http://schemas.microsoft.com/office/drawing/2017/decorative" val="1"/>
              </a:ext>
            </a:extLst>
          </p:cNvPr>
          <p:cNvSpPr/>
          <p:nvPr userDrawn="1"/>
        </p:nvSpPr>
        <p:spPr>
          <a:xfrm>
            <a:off x="3183118" y="1622596"/>
            <a:ext cx="5825764" cy="3440784"/>
          </a:xfrm>
          <a:prstGeom prst="round1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5F264180-4C6B-82D6-DAD0-02DAAAFEF0F4}"/>
              </a:ext>
            </a:extLst>
          </p:cNvPr>
          <p:cNvSpPr txBox="1"/>
          <p:nvPr userDrawn="1"/>
        </p:nvSpPr>
        <p:spPr>
          <a:xfrm>
            <a:off x="3491012" y="2136338"/>
            <a:ext cx="5259356" cy="2585323"/>
          </a:xfrm>
          <a:prstGeom prst="rect">
            <a:avLst/>
          </a:prstGeom>
          <a:noFill/>
        </p:spPr>
        <p:txBody>
          <a:bodyPr wrap="square" rtlCol="0">
            <a:spAutoFit/>
          </a:bodyPr>
          <a:lstStyle/>
          <a:p>
            <a:r>
              <a:rPr lang="en-GB" dirty="0"/>
              <a:t>This guidance has been produced by Antimicrobial Resistance and Healthcare Associated Infection (ARHAI) Scotland as part of the NHS Scotland Assure service in Public Services Delivery Scotland.</a:t>
            </a:r>
          </a:p>
          <a:p>
            <a:r>
              <a:rPr lang="en-GB" dirty="0"/>
              <a:t> </a:t>
            </a:r>
          </a:p>
          <a:p>
            <a:r>
              <a:rPr lang="en-GB" dirty="0"/>
              <a:t>© Public Services Delivery Scotland 2026. All content is available under the </a:t>
            </a:r>
            <a:r>
              <a:rPr lang="en-GB" dirty="0">
                <a:hlinkClick r:id="rId3"/>
              </a:rPr>
              <a:t>Open Government Licence v3.0 </a:t>
            </a:r>
            <a:r>
              <a:rPr lang="en-GB" dirty="0"/>
              <a:t>except for graphic assets and where otherwise stated.</a:t>
            </a:r>
          </a:p>
        </p:txBody>
      </p:sp>
    </p:spTree>
    <p:extLst>
      <p:ext uri="{BB962C8B-B14F-4D97-AF65-F5344CB8AC3E}">
        <p14:creationId xmlns:p14="http://schemas.microsoft.com/office/powerpoint/2010/main" val="1345768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1B3DA6-CA44-1083-E62C-70550FD1F9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263955DA-8362-8CA6-4050-6DC7D66A4F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a:extLst>
              <a:ext uri="{FF2B5EF4-FFF2-40B4-BE49-F238E27FC236}">
                <a16:creationId xmlns:a16="http://schemas.microsoft.com/office/drawing/2014/main" id="{0D1EEBA5-B5F7-C36A-42B6-4F3E342720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Arial" panose="020B0604020202020204" pitchFamily="34" charset="0"/>
                <a:cs typeface="Arial" panose="020B0604020202020204" pitchFamily="34" charset="0"/>
              </a:defRPr>
            </a:lvl1pPr>
          </a:lstStyle>
          <a:p>
            <a:fld id="{2D2D35D4-3B2F-4549-A7C1-4D14BBE5621C}" type="datetimeFigureOut">
              <a:rPr lang="en-GB" smtClean="0"/>
              <a:pPr/>
              <a:t>23/09/2026</a:t>
            </a:fld>
            <a:endParaRPr lang="en-GB" dirty="0">
              <a:latin typeface="Arial" panose="020B0604020202020204" pitchFamily="34" charset="0"/>
              <a:cs typeface="Arial" panose="020B0604020202020204" pitchFamily="34" charset="0"/>
            </a:endParaRPr>
          </a:p>
        </p:txBody>
      </p:sp>
      <p:sp>
        <p:nvSpPr>
          <p:cNvPr id="5" name="Footer Placeholder 4">
            <a:extLst>
              <a:ext uri="{FF2B5EF4-FFF2-40B4-BE49-F238E27FC236}">
                <a16:creationId xmlns:a16="http://schemas.microsoft.com/office/drawing/2014/main" id="{BDEA0BEB-92FA-DEA8-B936-7A903A9D47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Arial" panose="020B0604020202020204" pitchFamily="34" charset="0"/>
                <a:cs typeface="Arial" panose="020B0604020202020204" pitchFamily="34" charset="0"/>
              </a:defRPr>
            </a:lvl1pPr>
          </a:lstStyle>
          <a:p>
            <a:endParaRPr lang="en-GB" dirty="0">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D45A2D93-43C0-1D1F-F952-84CE991BB9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Arial" panose="020B0604020202020204" pitchFamily="34" charset="0"/>
                <a:cs typeface="Arial" panose="020B0604020202020204" pitchFamily="34" charset="0"/>
              </a:defRPr>
            </a:lvl1pPr>
          </a:lstStyle>
          <a:p>
            <a:fld id="{54246115-A70C-48BD-BC0F-65B041D243CA}" type="slidenum">
              <a:rPr lang="en-GB" smtClean="0"/>
              <a:pPr/>
              <a:t>‹#›</a:t>
            </a:fld>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5128266"/>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51" r:id="rId4"/>
    <p:sldLayoutId id="2147483650"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hyperlink" Target="https://learn.nes.nhs.scot/3393" TargetMode="External"/><Relationship Id="rId4" Type="http://schemas.openxmlformats.org/officeDocument/2006/relationships/hyperlink" Target="https://www.publications.scot.nhs.uk/files/dl-2026-08.pdf"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nipcm.hps.scot.nhs.uk/chapter-2-transmission-based-precautions-tbps/" TargetMode="External"/><Relationship Id="rId7" Type="http://schemas.openxmlformats.org/officeDocument/2006/relationships/hyperlink" Target="https://www.nipcm.hps.scot.nhs.uk/resources/literature-reviews/transmission-based-precautions-definitions/" TargetMode="External"/><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hyperlink" Target="https://www.nipcm.hps.scot.nhs.uk/media/2682/2026-08-21-faqs-staff-v-11-final.pdf" TargetMode="External"/><Relationship Id="rId5" Type="http://schemas.openxmlformats.org/officeDocument/2006/relationships/hyperlink" Target="https://www.nipcm.hps.scot.nhs.uk/media/2684/2026-08-03-whats-changed-doc-v10.pdf" TargetMode="External"/><Relationship Id="rId4" Type="http://schemas.openxmlformats.org/officeDocument/2006/relationships/hyperlink" Target="https://www.nipcm.hps.scot.nhs.uk/media/2628/2026-08-03-appendix-15-mask-selection-v10.pdf"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A0C3E-319F-B5B1-30DA-D04A15806872}"/>
              </a:ext>
            </a:extLst>
          </p:cNvPr>
          <p:cNvSpPr>
            <a:spLocks noGrp="1"/>
          </p:cNvSpPr>
          <p:nvPr>
            <p:ph type="ctrTitle"/>
          </p:nvPr>
        </p:nvSpPr>
        <p:spPr>
          <a:xfrm>
            <a:off x="581024" y="917481"/>
            <a:ext cx="9944100" cy="1335749"/>
          </a:xfrm>
        </p:spPr>
        <p:txBody>
          <a:bodyPr>
            <a:normAutofit fontScale="90000"/>
          </a:bodyPr>
          <a:lstStyle/>
          <a:p>
            <a:r>
              <a:rPr lang="en-GB" dirty="0"/>
              <a:t>Transmission Based Precautions (TBPs) guidance has changed</a:t>
            </a:r>
          </a:p>
        </p:txBody>
      </p:sp>
      <p:pic>
        <p:nvPicPr>
          <p:cNvPr id="4" name="Picture 3" descr="NHS Scotland">
            <a:extLst>
              <a:ext uri="{FF2B5EF4-FFF2-40B4-BE49-F238E27FC236}">
                <a16:creationId xmlns:a16="http://schemas.microsoft.com/office/drawing/2014/main" id="{A80F7B03-C4AA-94C7-001D-91C397663A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25124" y="381942"/>
            <a:ext cx="1309335" cy="861950"/>
          </a:xfrm>
          <a:prstGeom prst="rect">
            <a:avLst/>
          </a:prstGeom>
        </p:spPr>
      </p:pic>
      <p:sp>
        <p:nvSpPr>
          <p:cNvPr id="5" name="Subtitle 2">
            <a:extLst>
              <a:ext uri="{FF2B5EF4-FFF2-40B4-BE49-F238E27FC236}">
                <a16:creationId xmlns:a16="http://schemas.microsoft.com/office/drawing/2014/main" id="{78B475DB-A953-890C-4E2B-03432F752741}"/>
              </a:ext>
            </a:extLst>
          </p:cNvPr>
          <p:cNvSpPr>
            <a:spLocks noGrp="1"/>
          </p:cNvSpPr>
          <p:nvPr>
            <p:ph type="subTitle" idx="1"/>
          </p:nvPr>
        </p:nvSpPr>
        <p:spPr>
          <a:xfrm>
            <a:off x="682192" y="2507178"/>
            <a:ext cx="4590452" cy="1843644"/>
          </a:xfrm>
        </p:spPr>
        <p:txBody>
          <a:bodyPr>
            <a:normAutofit/>
          </a:bodyPr>
          <a:lstStyle/>
          <a:p>
            <a:r>
              <a:rPr lang="en-GB" dirty="0"/>
              <a:t>Antimicrobial Resistance and Healthcare Associated Infection (ARHAI) Scotland</a:t>
            </a:r>
          </a:p>
        </p:txBody>
      </p:sp>
    </p:spTree>
    <p:extLst>
      <p:ext uri="{BB962C8B-B14F-4D97-AF65-F5344CB8AC3E}">
        <p14:creationId xmlns:p14="http://schemas.microsoft.com/office/powerpoint/2010/main" val="23497677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437FA-9655-2AF4-8237-DC22F3F982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668558-E35F-A546-1A0D-DD24FBD2CB18}"/>
              </a:ext>
            </a:extLst>
          </p:cNvPr>
          <p:cNvSpPr>
            <a:spLocks noGrp="1"/>
          </p:cNvSpPr>
          <p:nvPr>
            <p:ph type="title"/>
          </p:nvPr>
        </p:nvSpPr>
        <p:spPr>
          <a:xfrm>
            <a:off x="442017" y="1640276"/>
            <a:ext cx="10483850" cy="866312"/>
          </a:xfrm>
        </p:spPr>
        <p:txBody>
          <a:bodyPr>
            <a:noAutofit/>
          </a:bodyPr>
          <a:lstStyle/>
          <a:p>
            <a:r>
              <a:rPr lang="en-GB" sz="3600" dirty="0"/>
              <a:t>What are TBPs?</a:t>
            </a:r>
            <a:br>
              <a:rPr lang="en-GB" sz="3600" dirty="0"/>
            </a:br>
            <a:r>
              <a:rPr lang="en-GB" sz="3600" dirty="0"/>
              <a:t>What has changed? </a:t>
            </a:r>
            <a:br>
              <a:rPr lang="en-GB" sz="3600" dirty="0"/>
            </a:br>
            <a:r>
              <a:rPr lang="en-GB" sz="3600" dirty="0"/>
              <a:t>Why has it changed?</a:t>
            </a:r>
            <a:br>
              <a:rPr lang="en-GB" sz="3600" dirty="0"/>
            </a:br>
            <a:r>
              <a:rPr lang="en-GB" sz="3600" dirty="0"/>
              <a:t>What does this mean for IPC practice?</a:t>
            </a:r>
            <a:br>
              <a:rPr lang="en-GB" sz="3600" dirty="0"/>
            </a:br>
            <a:r>
              <a:rPr lang="en-GB" sz="3600" dirty="0"/>
              <a:t>Who does it apply to?</a:t>
            </a:r>
            <a:br>
              <a:rPr lang="en-GB" sz="3600" dirty="0"/>
            </a:br>
            <a:r>
              <a:rPr lang="en-GB" sz="3600" dirty="0"/>
              <a:t>When did the change happen?</a:t>
            </a:r>
            <a:br>
              <a:rPr lang="en-GB" sz="3600" dirty="0"/>
            </a:br>
            <a:r>
              <a:rPr lang="en-GB" sz="3600" dirty="0"/>
              <a:t>Where can more information be found?</a:t>
            </a:r>
            <a:br>
              <a:rPr lang="en-GB" sz="3600" dirty="0">
                <a:solidFill>
                  <a:schemeClr val="accent2"/>
                </a:solidFill>
              </a:rPr>
            </a:br>
            <a:endParaRPr lang="en-GB" sz="3600" dirty="0"/>
          </a:p>
        </p:txBody>
      </p:sp>
      <p:sp>
        <p:nvSpPr>
          <p:cNvPr id="3" name="TextBox 2">
            <a:extLst>
              <a:ext uri="{FF2B5EF4-FFF2-40B4-BE49-F238E27FC236}">
                <a16:creationId xmlns:a16="http://schemas.microsoft.com/office/drawing/2014/main" id="{7001640F-A0B3-D3AB-D0AD-DDAA82EDBF6F}"/>
              </a:ext>
            </a:extLst>
          </p:cNvPr>
          <p:cNvSpPr txBox="1"/>
          <p:nvPr/>
        </p:nvSpPr>
        <p:spPr>
          <a:xfrm>
            <a:off x="367589" y="468435"/>
            <a:ext cx="8931349" cy="830997"/>
          </a:xfrm>
          <a:prstGeom prst="rect">
            <a:avLst/>
          </a:prstGeom>
          <a:noFill/>
        </p:spPr>
        <p:txBody>
          <a:bodyPr wrap="square" rtlCol="0">
            <a:spAutoFit/>
          </a:bodyPr>
          <a:lstStyle/>
          <a:p>
            <a:r>
              <a:rPr lang="en-GB" sz="4800" b="1" dirty="0">
                <a:solidFill>
                  <a:schemeClr val="accent2">
                    <a:lumMod val="20000"/>
                    <a:lumOff val="80000"/>
                  </a:schemeClr>
                </a:solidFill>
              </a:rPr>
              <a:t>Contents</a:t>
            </a:r>
          </a:p>
        </p:txBody>
      </p:sp>
    </p:spTree>
    <p:extLst>
      <p:ext uri="{BB962C8B-B14F-4D97-AF65-F5344CB8AC3E}">
        <p14:creationId xmlns:p14="http://schemas.microsoft.com/office/powerpoint/2010/main" val="3034612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B6783-7C23-F066-FD36-1BE26EE783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3E2764-D75D-3D78-CA29-BF7EF07DF495}"/>
              </a:ext>
            </a:extLst>
          </p:cNvPr>
          <p:cNvSpPr>
            <a:spLocks noGrp="1"/>
          </p:cNvSpPr>
          <p:nvPr>
            <p:ph type="title"/>
          </p:nvPr>
        </p:nvSpPr>
        <p:spPr>
          <a:xfrm>
            <a:off x="538623" y="1039539"/>
            <a:ext cx="10515600" cy="539443"/>
          </a:xfrm>
        </p:spPr>
        <p:txBody>
          <a:bodyPr>
            <a:noAutofit/>
          </a:bodyPr>
          <a:lstStyle/>
          <a:p>
            <a:r>
              <a:rPr lang="en-GB" dirty="0"/>
              <a:t>What are Transmission Based Precautions (TBPs)?</a:t>
            </a:r>
          </a:p>
        </p:txBody>
      </p:sp>
      <p:sp>
        <p:nvSpPr>
          <p:cNvPr id="3" name="Content Placeholder 2">
            <a:extLst>
              <a:ext uri="{FF2B5EF4-FFF2-40B4-BE49-F238E27FC236}">
                <a16:creationId xmlns:a16="http://schemas.microsoft.com/office/drawing/2014/main" id="{96C51316-0E6A-1FC9-F797-9218927F44C8}"/>
              </a:ext>
            </a:extLst>
          </p:cNvPr>
          <p:cNvSpPr>
            <a:spLocks noGrp="1"/>
          </p:cNvSpPr>
          <p:nvPr>
            <p:ph idx="1"/>
          </p:nvPr>
        </p:nvSpPr>
        <p:spPr>
          <a:xfrm>
            <a:off x="538623" y="1942405"/>
            <a:ext cx="6983967" cy="4351338"/>
          </a:xfrm>
        </p:spPr>
        <p:txBody>
          <a:bodyPr>
            <a:normAutofit fontScale="92500"/>
          </a:bodyPr>
          <a:lstStyle/>
          <a:p>
            <a:r>
              <a:rPr lang="en-GB" b="1" dirty="0">
                <a:solidFill>
                  <a:schemeClr val="accent2"/>
                </a:solidFill>
              </a:rPr>
              <a:t>Precautions used in addition to Standard Infection Control Precautions (SICPs) when caring for individuals with known or suspected infection</a:t>
            </a:r>
          </a:p>
          <a:p>
            <a:r>
              <a:rPr lang="en-GB" b="1" dirty="0">
                <a:solidFill>
                  <a:schemeClr val="accent2"/>
                </a:solidFill>
              </a:rPr>
              <a:t>All TBPs are important</a:t>
            </a:r>
          </a:p>
          <a:p>
            <a:pPr lvl="1"/>
            <a:r>
              <a:rPr lang="en-GB" sz="2800" b="1" dirty="0">
                <a:solidFill>
                  <a:schemeClr val="accent2"/>
                </a:solidFill>
              </a:rPr>
              <a:t>Patient placement</a:t>
            </a:r>
          </a:p>
          <a:p>
            <a:pPr lvl="1"/>
            <a:r>
              <a:rPr lang="en-GB" sz="2800" b="1" dirty="0">
                <a:solidFill>
                  <a:schemeClr val="accent2"/>
                </a:solidFill>
              </a:rPr>
              <a:t>Safe management of the environment</a:t>
            </a:r>
          </a:p>
          <a:p>
            <a:pPr lvl="1"/>
            <a:r>
              <a:rPr lang="en-GB" sz="2800" b="1" dirty="0">
                <a:solidFill>
                  <a:schemeClr val="accent2"/>
                </a:solidFill>
              </a:rPr>
              <a:t>Safe management of equipment</a:t>
            </a:r>
          </a:p>
          <a:p>
            <a:pPr lvl="1"/>
            <a:r>
              <a:rPr lang="en-GB" sz="2800" b="1" dirty="0">
                <a:solidFill>
                  <a:schemeClr val="accent2"/>
                </a:solidFill>
              </a:rPr>
              <a:t>Personal Protective Equipment (PPE)</a:t>
            </a:r>
          </a:p>
          <a:p>
            <a:pPr lvl="1"/>
            <a:r>
              <a:rPr lang="en-GB" sz="2800" b="1" dirty="0">
                <a:solidFill>
                  <a:schemeClr val="accent2"/>
                </a:solidFill>
              </a:rPr>
              <a:t>Care of the deceased</a:t>
            </a:r>
          </a:p>
          <a:p>
            <a:endParaRPr lang="en-GB" sz="2400" dirty="0"/>
          </a:p>
          <a:p>
            <a:endParaRPr lang="en-GB" dirty="0"/>
          </a:p>
        </p:txBody>
      </p:sp>
      <p:pic>
        <p:nvPicPr>
          <p:cNvPr id="5" name="Picture 4">
            <a:extLst>
              <a:ext uri="{FF2B5EF4-FFF2-40B4-BE49-F238E27FC236}">
                <a16:creationId xmlns:a16="http://schemas.microsoft.com/office/drawing/2014/main" id="{80B9A750-2E3B-1DE6-876E-B6084A768561}"/>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t="11763" b="21686"/>
          <a:stretch>
            <a:fillRect/>
          </a:stretch>
        </p:blipFill>
        <p:spPr>
          <a:xfrm>
            <a:off x="7522590" y="1822008"/>
            <a:ext cx="4306452" cy="4104000"/>
          </a:xfrm>
          <a:prstGeom prst="round1Rect">
            <a:avLst/>
          </a:prstGeom>
        </p:spPr>
      </p:pic>
    </p:spTree>
    <p:extLst>
      <p:ext uri="{BB962C8B-B14F-4D97-AF65-F5344CB8AC3E}">
        <p14:creationId xmlns:p14="http://schemas.microsoft.com/office/powerpoint/2010/main" val="1657872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C9C85-DAE6-C9DE-9A77-49F9DC245603}"/>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4F4AA76B-C927-8F03-7BBD-13FE5187AF65}"/>
              </a:ext>
            </a:extLst>
          </p:cNvPr>
          <p:cNvSpPr txBox="1"/>
          <p:nvPr/>
        </p:nvSpPr>
        <p:spPr>
          <a:xfrm>
            <a:off x="2796027" y="780445"/>
            <a:ext cx="6094428" cy="584775"/>
          </a:xfrm>
          <a:prstGeom prst="rect">
            <a:avLst/>
          </a:prstGeom>
          <a:noFill/>
        </p:spPr>
        <p:txBody>
          <a:bodyPr wrap="square">
            <a:spAutoFit/>
          </a:bodyPr>
          <a:lstStyle/>
          <a:p>
            <a:r>
              <a:rPr lang="en-GB" sz="3200" b="1" dirty="0">
                <a:solidFill>
                  <a:schemeClr val="bg1"/>
                </a:solidFill>
                <a:latin typeface="Arial" panose="020B0604020202020204" pitchFamily="34" charset="0"/>
                <a:cs typeface="Arial" panose="020B0604020202020204" pitchFamily="34" charset="0"/>
              </a:rPr>
              <a:t>Droplet Transmission</a:t>
            </a:r>
          </a:p>
        </p:txBody>
      </p:sp>
      <p:sp>
        <p:nvSpPr>
          <p:cNvPr id="8" name="TextBox 7">
            <a:extLst>
              <a:ext uri="{FF2B5EF4-FFF2-40B4-BE49-F238E27FC236}">
                <a16:creationId xmlns:a16="http://schemas.microsoft.com/office/drawing/2014/main" id="{EA4D0106-BBD2-0973-F036-45E16E23F460}"/>
              </a:ext>
            </a:extLst>
          </p:cNvPr>
          <p:cNvSpPr txBox="1"/>
          <p:nvPr/>
        </p:nvSpPr>
        <p:spPr>
          <a:xfrm>
            <a:off x="2796027" y="1558851"/>
            <a:ext cx="6094428" cy="584775"/>
          </a:xfrm>
          <a:prstGeom prst="rect">
            <a:avLst/>
          </a:prstGeom>
          <a:noFill/>
        </p:spPr>
        <p:txBody>
          <a:bodyPr wrap="square">
            <a:spAutoFit/>
          </a:bodyPr>
          <a:lstStyle/>
          <a:p>
            <a:r>
              <a:rPr lang="en-GB" sz="3200" b="1" dirty="0">
                <a:solidFill>
                  <a:schemeClr val="bg1"/>
                </a:solidFill>
                <a:latin typeface="Arial" panose="020B0604020202020204" pitchFamily="34" charset="0"/>
                <a:cs typeface="Arial" panose="020B0604020202020204" pitchFamily="34" charset="0"/>
              </a:rPr>
              <a:t>Airborne Transmission</a:t>
            </a:r>
          </a:p>
        </p:txBody>
      </p:sp>
      <p:sp>
        <p:nvSpPr>
          <p:cNvPr id="10" name="TextBox 9">
            <a:extLst>
              <a:ext uri="{FF2B5EF4-FFF2-40B4-BE49-F238E27FC236}">
                <a16:creationId xmlns:a16="http://schemas.microsoft.com/office/drawing/2014/main" id="{67CA8573-30D4-7BED-FF50-0AA4A386573B}"/>
              </a:ext>
            </a:extLst>
          </p:cNvPr>
          <p:cNvSpPr txBox="1"/>
          <p:nvPr/>
        </p:nvSpPr>
        <p:spPr>
          <a:xfrm>
            <a:off x="2796027" y="2391995"/>
            <a:ext cx="8414657" cy="584775"/>
          </a:xfrm>
          <a:prstGeom prst="rect">
            <a:avLst/>
          </a:prstGeom>
          <a:noFill/>
        </p:spPr>
        <p:txBody>
          <a:bodyPr wrap="square" rtlCol="0">
            <a:spAutoFit/>
          </a:bodyPr>
          <a:lstStyle/>
          <a:p>
            <a:r>
              <a:rPr lang="en-GB" sz="3200" b="1" dirty="0">
                <a:solidFill>
                  <a:schemeClr val="bg1"/>
                </a:solidFill>
                <a:latin typeface="Arial" panose="020B0604020202020204" pitchFamily="34" charset="0"/>
                <a:cs typeface="Arial" panose="020B0604020202020204" pitchFamily="34" charset="0"/>
              </a:rPr>
              <a:t>Aerosol Generating Procedures (AGPs)</a:t>
            </a:r>
            <a:endParaRPr lang="en-GB" dirty="0">
              <a:solidFill>
                <a:schemeClr val="bg1"/>
              </a:solidFill>
            </a:endParaRPr>
          </a:p>
        </p:txBody>
      </p:sp>
      <p:sp>
        <p:nvSpPr>
          <p:cNvPr id="12" name="TextBox 11">
            <a:extLst>
              <a:ext uri="{FF2B5EF4-FFF2-40B4-BE49-F238E27FC236}">
                <a16:creationId xmlns:a16="http://schemas.microsoft.com/office/drawing/2014/main" id="{DE1D7BE0-4BDF-D410-592D-4D1E76AD0E58}"/>
              </a:ext>
            </a:extLst>
          </p:cNvPr>
          <p:cNvSpPr txBox="1"/>
          <p:nvPr/>
        </p:nvSpPr>
        <p:spPr>
          <a:xfrm>
            <a:off x="2796027" y="3296456"/>
            <a:ext cx="9432252" cy="584775"/>
          </a:xfrm>
          <a:prstGeom prst="rect">
            <a:avLst/>
          </a:prstGeom>
          <a:noFill/>
        </p:spPr>
        <p:txBody>
          <a:bodyPr wrap="square" rtlCol="0">
            <a:spAutoFit/>
          </a:bodyPr>
          <a:lstStyle/>
          <a:p>
            <a:r>
              <a:rPr lang="en-GB" sz="3200" b="1" dirty="0">
                <a:solidFill>
                  <a:schemeClr val="bg1"/>
                </a:solidFill>
                <a:latin typeface="Arial" panose="020B0604020202020204" pitchFamily="34" charset="0"/>
                <a:cs typeface="Arial" panose="020B0604020202020204" pitchFamily="34" charset="0"/>
              </a:rPr>
              <a:t>New descriptors: Contact and Air Transmission</a:t>
            </a:r>
          </a:p>
        </p:txBody>
      </p:sp>
      <p:sp>
        <p:nvSpPr>
          <p:cNvPr id="14" name="TextBox 13">
            <a:extLst>
              <a:ext uri="{FF2B5EF4-FFF2-40B4-BE49-F238E27FC236}">
                <a16:creationId xmlns:a16="http://schemas.microsoft.com/office/drawing/2014/main" id="{9C616A90-98E0-1133-795B-AE58A22F2587}"/>
              </a:ext>
            </a:extLst>
          </p:cNvPr>
          <p:cNvSpPr txBox="1"/>
          <p:nvPr/>
        </p:nvSpPr>
        <p:spPr>
          <a:xfrm>
            <a:off x="2796027" y="4180318"/>
            <a:ext cx="7260772" cy="584775"/>
          </a:xfrm>
          <a:prstGeom prst="rect">
            <a:avLst/>
          </a:prstGeom>
          <a:noFill/>
        </p:spPr>
        <p:txBody>
          <a:bodyPr wrap="square" rtlCol="0">
            <a:spAutoFit/>
          </a:bodyPr>
          <a:lstStyle/>
          <a:p>
            <a:r>
              <a:rPr lang="en-GB" sz="3200" b="1" dirty="0">
                <a:solidFill>
                  <a:schemeClr val="bg1"/>
                </a:solidFill>
                <a:latin typeface="Arial" panose="020B0604020202020204" pitchFamily="34" charset="0"/>
                <a:cs typeface="Arial" panose="020B0604020202020204" pitchFamily="34" charset="0"/>
              </a:rPr>
              <a:t>Respiratory Categories (R1, R2, R3)</a:t>
            </a:r>
          </a:p>
        </p:txBody>
      </p:sp>
      <p:sp>
        <p:nvSpPr>
          <p:cNvPr id="16" name="TextBox 15">
            <a:extLst>
              <a:ext uri="{FF2B5EF4-FFF2-40B4-BE49-F238E27FC236}">
                <a16:creationId xmlns:a16="http://schemas.microsoft.com/office/drawing/2014/main" id="{9C906D76-CD46-9946-3FC0-49EBA02C67B5}"/>
              </a:ext>
            </a:extLst>
          </p:cNvPr>
          <p:cNvSpPr txBox="1"/>
          <p:nvPr/>
        </p:nvSpPr>
        <p:spPr>
          <a:xfrm>
            <a:off x="327795" y="1508133"/>
            <a:ext cx="2311759" cy="523220"/>
          </a:xfrm>
          <a:prstGeom prst="rect">
            <a:avLst/>
          </a:prstGeom>
          <a:noFill/>
        </p:spPr>
        <p:txBody>
          <a:bodyPr wrap="square" rtlCol="0">
            <a:spAutoFit/>
          </a:bodyPr>
          <a:lstStyle/>
          <a:p>
            <a:r>
              <a:rPr lang="en-GB" sz="2800" b="1" dirty="0"/>
              <a:t>Withdrawn</a:t>
            </a:r>
          </a:p>
        </p:txBody>
      </p:sp>
      <p:sp>
        <p:nvSpPr>
          <p:cNvPr id="18" name="TextBox 17">
            <a:extLst>
              <a:ext uri="{FF2B5EF4-FFF2-40B4-BE49-F238E27FC236}">
                <a16:creationId xmlns:a16="http://schemas.microsoft.com/office/drawing/2014/main" id="{0B666E0F-264D-2857-61A8-0C734BE91ECA}"/>
              </a:ext>
            </a:extLst>
          </p:cNvPr>
          <p:cNvSpPr txBox="1"/>
          <p:nvPr/>
        </p:nvSpPr>
        <p:spPr>
          <a:xfrm>
            <a:off x="327794" y="3809913"/>
            <a:ext cx="2118713" cy="523220"/>
          </a:xfrm>
          <a:prstGeom prst="rect">
            <a:avLst/>
          </a:prstGeom>
          <a:noFill/>
        </p:spPr>
        <p:txBody>
          <a:bodyPr wrap="square" rtlCol="0">
            <a:spAutoFit/>
          </a:bodyPr>
          <a:lstStyle/>
          <a:p>
            <a:r>
              <a:rPr lang="en-GB" sz="2800" b="1" dirty="0"/>
              <a:t>Introduced</a:t>
            </a:r>
          </a:p>
        </p:txBody>
      </p:sp>
      <p:sp>
        <p:nvSpPr>
          <p:cNvPr id="20" name="Left Brace 19">
            <a:extLst>
              <a:ext uri="{FF2B5EF4-FFF2-40B4-BE49-F238E27FC236}">
                <a16:creationId xmlns:a16="http://schemas.microsoft.com/office/drawing/2014/main" id="{72BF29F5-12AF-00B9-1523-4D1152BE2E29}"/>
              </a:ext>
            </a:extLst>
          </p:cNvPr>
          <p:cNvSpPr/>
          <p:nvPr/>
        </p:nvSpPr>
        <p:spPr>
          <a:xfrm>
            <a:off x="2254276" y="725708"/>
            <a:ext cx="417877" cy="2189504"/>
          </a:xfrm>
          <a:prstGeom prst="leftBrace">
            <a:avLst/>
          </a:prstGeom>
          <a:ln w="57150">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22" name="Left Brace 21">
            <a:extLst>
              <a:ext uri="{FF2B5EF4-FFF2-40B4-BE49-F238E27FC236}">
                <a16:creationId xmlns:a16="http://schemas.microsoft.com/office/drawing/2014/main" id="{943AC159-CCC6-C642-48DA-E710150B520A}"/>
              </a:ext>
            </a:extLst>
          </p:cNvPr>
          <p:cNvSpPr/>
          <p:nvPr/>
        </p:nvSpPr>
        <p:spPr>
          <a:xfrm>
            <a:off x="2237569" y="3377953"/>
            <a:ext cx="417877" cy="1387140"/>
          </a:xfrm>
          <a:prstGeom prst="leftBrace">
            <a:avLst/>
          </a:prstGeom>
          <a:ln w="57150">
            <a:solidFill>
              <a:schemeClr val="tx2"/>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dirty="0"/>
          </a:p>
        </p:txBody>
      </p:sp>
      <p:sp>
        <p:nvSpPr>
          <p:cNvPr id="23" name="Title 1">
            <a:extLst>
              <a:ext uri="{FF2B5EF4-FFF2-40B4-BE49-F238E27FC236}">
                <a16:creationId xmlns:a16="http://schemas.microsoft.com/office/drawing/2014/main" id="{AA631BA3-7C07-A010-F935-DEBD6D1DF575}"/>
              </a:ext>
            </a:extLst>
          </p:cNvPr>
          <p:cNvSpPr>
            <a:spLocks noGrp="1"/>
          </p:cNvSpPr>
          <p:nvPr>
            <p:ph type="title"/>
          </p:nvPr>
        </p:nvSpPr>
        <p:spPr>
          <a:xfrm>
            <a:off x="327794" y="5683100"/>
            <a:ext cx="10515600" cy="898384"/>
          </a:xfrm>
        </p:spPr>
        <p:txBody>
          <a:bodyPr>
            <a:normAutofit/>
          </a:bodyPr>
          <a:lstStyle/>
          <a:p>
            <a:r>
              <a:rPr lang="en-GB" sz="4400" dirty="0">
                <a:solidFill>
                  <a:schemeClr val="accent1">
                    <a:lumMod val="40000"/>
                    <a:lumOff val="60000"/>
                  </a:schemeClr>
                </a:solidFill>
              </a:rPr>
              <a:t>What has changed?</a:t>
            </a:r>
          </a:p>
        </p:txBody>
      </p:sp>
    </p:spTree>
    <p:extLst>
      <p:ext uri="{BB962C8B-B14F-4D97-AF65-F5344CB8AC3E}">
        <p14:creationId xmlns:p14="http://schemas.microsoft.com/office/powerpoint/2010/main" val="1639455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672AB-B11C-AB25-6A67-3D2C192A022E}"/>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91E14ACC-63A1-6CE6-8571-7146AB905667}"/>
              </a:ext>
            </a:extLst>
          </p:cNvPr>
          <p:cNvSpPr txBox="1">
            <a:spLocks noGrp="1"/>
          </p:cNvSpPr>
          <p:nvPr>
            <p:ph type="title" idx="4294967295"/>
          </p:nvPr>
        </p:nvSpPr>
        <p:spPr>
          <a:xfrm>
            <a:off x="0" y="-496450"/>
            <a:ext cx="10875957"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US" sz="1800" dirty="0">
                <a:solidFill>
                  <a:srgbClr val="ECECEC"/>
                </a:solidFill>
                <a:latin typeface="Source Sans Pro" panose="020B0503030403020204" pitchFamily="34" charset="77"/>
                <a:ea typeface="Source Sans Pro" panose="020B0503030403020204" pitchFamily="34" charset="0"/>
              </a:rPr>
              <a:t>Accessibility guidance 2 </a:t>
            </a:r>
          </a:p>
        </p:txBody>
      </p:sp>
      <p:sp>
        <p:nvSpPr>
          <p:cNvPr id="2" name="Title 1">
            <a:extLst>
              <a:ext uri="{FF2B5EF4-FFF2-40B4-BE49-F238E27FC236}">
                <a16:creationId xmlns:a16="http://schemas.microsoft.com/office/drawing/2014/main" id="{6C637B47-217A-0978-19F6-1C300B6B4465}"/>
              </a:ext>
            </a:extLst>
          </p:cNvPr>
          <p:cNvSpPr txBox="1">
            <a:spLocks/>
          </p:cNvSpPr>
          <p:nvPr/>
        </p:nvSpPr>
        <p:spPr>
          <a:xfrm>
            <a:off x="180178" y="848226"/>
            <a:ext cx="10515600" cy="898384"/>
          </a:xfrm>
          <a:prstGeom prst="rect">
            <a:avLst/>
          </a:prstGeom>
        </p:spPr>
        <p:txBody>
          <a:bodyPr>
            <a:norm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en-GB" dirty="0">
                <a:solidFill>
                  <a:schemeClr val="accent1"/>
                </a:solidFill>
              </a:rPr>
              <a:t>Why has it changed?</a:t>
            </a:r>
          </a:p>
        </p:txBody>
      </p:sp>
      <p:sp>
        <p:nvSpPr>
          <p:cNvPr id="7" name="TextBox 6">
            <a:extLst>
              <a:ext uri="{FF2B5EF4-FFF2-40B4-BE49-F238E27FC236}">
                <a16:creationId xmlns:a16="http://schemas.microsoft.com/office/drawing/2014/main" id="{BC7D85EB-DE63-903A-B120-0C8ED6410676}"/>
              </a:ext>
            </a:extLst>
          </p:cNvPr>
          <p:cNvSpPr txBox="1"/>
          <p:nvPr/>
        </p:nvSpPr>
        <p:spPr>
          <a:xfrm>
            <a:off x="194930" y="1906099"/>
            <a:ext cx="12453257" cy="4401205"/>
          </a:xfrm>
          <a:prstGeom prst="rect">
            <a:avLst/>
          </a:prstGeom>
          <a:noFill/>
        </p:spPr>
        <p:txBody>
          <a:bodyPr wrap="square" rtlCol="0">
            <a:spAutoFit/>
          </a:bodyPr>
          <a:lstStyle/>
          <a:p>
            <a:r>
              <a:rPr lang="en-GB" sz="2800" b="1" dirty="0">
                <a:solidFill>
                  <a:srgbClr val="002060"/>
                </a:solidFill>
                <a:latin typeface="Arial" panose="020B0604020202020204" pitchFamily="34" charset="0"/>
                <a:cs typeface="Arial" panose="020B0604020202020204" pitchFamily="34" charset="0"/>
              </a:rPr>
              <a:t>Old guidance</a:t>
            </a:r>
          </a:p>
          <a:p>
            <a:pPr marL="285750" indent="-285750">
              <a:buFont typeface="Arial" panose="020B0604020202020204" pitchFamily="34" charset="0"/>
              <a:buChar char="•"/>
            </a:pPr>
            <a:r>
              <a:rPr lang="en-GB" sz="2800" b="1" dirty="0">
                <a:solidFill>
                  <a:schemeClr val="accent2"/>
                </a:solidFill>
                <a:latin typeface="Arial" panose="020B0604020202020204" pitchFamily="34" charset="0"/>
                <a:cs typeface="Arial" panose="020B0604020202020204" pitchFamily="34" charset="0"/>
              </a:rPr>
              <a:t>Transmission related to particle size &amp; distance only </a:t>
            </a:r>
          </a:p>
          <a:p>
            <a:pPr marL="285750" indent="-285750">
              <a:buFont typeface="Arial" panose="020B0604020202020204" pitchFamily="34" charset="0"/>
              <a:buChar char="•"/>
            </a:pPr>
            <a:r>
              <a:rPr lang="en-GB" sz="2800" b="1" dirty="0">
                <a:solidFill>
                  <a:schemeClr val="accent2"/>
                </a:solidFill>
                <a:latin typeface="Arial" panose="020B0604020202020204" pitchFamily="34" charset="0"/>
                <a:cs typeface="Arial" panose="020B0604020202020204" pitchFamily="34" charset="0"/>
              </a:rPr>
              <a:t>Large droplets at close range and small aerosols at long range</a:t>
            </a:r>
          </a:p>
          <a:p>
            <a:pPr marL="285750" indent="-285750">
              <a:buFont typeface="Arial" panose="020B0604020202020204" pitchFamily="34" charset="0"/>
              <a:buChar char="•"/>
            </a:pPr>
            <a:r>
              <a:rPr lang="en-GB" sz="2800" b="1" dirty="0">
                <a:solidFill>
                  <a:schemeClr val="accent2"/>
                </a:solidFill>
                <a:latin typeface="Arial" panose="020B0604020202020204" pitchFamily="34" charset="0"/>
                <a:cs typeface="Arial" panose="020B0604020202020204" pitchFamily="34" charset="0"/>
              </a:rPr>
              <a:t>Didn’t take account other factors which impact transmission</a:t>
            </a:r>
          </a:p>
          <a:p>
            <a:endParaRPr lang="en-GB" sz="2800" dirty="0">
              <a:latin typeface="Arial" panose="020B0604020202020204" pitchFamily="34" charset="0"/>
              <a:cs typeface="Arial" panose="020B0604020202020204" pitchFamily="34" charset="0"/>
            </a:endParaRPr>
          </a:p>
          <a:p>
            <a:r>
              <a:rPr lang="en-GB" sz="2800" b="1" dirty="0">
                <a:solidFill>
                  <a:srgbClr val="002060"/>
                </a:solidFill>
                <a:latin typeface="Arial" panose="020B0604020202020204" pitchFamily="34" charset="0"/>
                <a:cs typeface="Arial" panose="020B0604020202020204" pitchFamily="34" charset="0"/>
              </a:rPr>
              <a:t>New updated guidance</a:t>
            </a:r>
          </a:p>
          <a:p>
            <a:pPr marL="285750" indent="-285750">
              <a:buFont typeface="Arial" panose="020B0604020202020204" pitchFamily="34" charset="0"/>
              <a:buChar char="•"/>
            </a:pPr>
            <a:r>
              <a:rPr lang="en-GB" sz="2800" b="1" dirty="0">
                <a:solidFill>
                  <a:schemeClr val="accent2"/>
                </a:solidFill>
                <a:latin typeface="Arial" panose="020B0604020202020204" pitchFamily="34" charset="0"/>
                <a:cs typeface="Arial" panose="020B0604020202020204" pitchFamily="34" charset="0"/>
              </a:rPr>
              <a:t>Takes account of multiple factors which impact transmission </a:t>
            </a:r>
          </a:p>
          <a:p>
            <a:pPr marL="285750" indent="-285750">
              <a:buFont typeface="Arial" panose="020B0604020202020204" pitchFamily="34" charset="0"/>
              <a:buChar char="•"/>
            </a:pPr>
            <a:r>
              <a:rPr lang="en-GB" sz="2800" b="1" dirty="0">
                <a:solidFill>
                  <a:schemeClr val="accent2"/>
                </a:solidFill>
                <a:latin typeface="Arial" panose="020B0604020202020204" pitchFamily="34" charset="0"/>
                <a:cs typeface="Arial" panose="020B0604020202020204" pitchFamily="34" charset="0"/>
              </a:rPr>
              <a:t>Ensures the National Infection Prevention &amp; Control Manual (NIPCM) remains evidence based</a:t>
            </a:r>
          </a:p>
          <a:p>
            <a:pPr marL="285750" indent="-285750">
              <a:buFont typeface="Arial" panose="020B0604020202020204" pitchFamily="34" charset="0"/>
              <a:buChar char="•"/>
            </a:pPr>
            <a:r>
              <a:rPr lang="en-GB" sz="2800" b="1" dirty="0">
                <a:solidFill>
                  <a:schemeClr val="accent2"/>
                </a:solidFill>
                <a:latin typeface="Arial" panose="020B0604020202020204" pitchFamily="34" charset="0"/>
                <a:cs typeface="Arial" panose="020B0604020202020204" pitchFamily="34" charset="0"/>
              </a:rPr>
              <a:t>Better prepares us for next pandemic</a:t>
            </a:r>
          </a:p>
        </p:txBody>
      </p:sp>
    </p:spTree>
    <p:extLst>
      <p:ext uri="{BB962C8B-B14F-4D97-AF65-F5344CB8AC3E}">
        <p14:creationId xmlns:p14="http://schemas.microsoft.com/office/powerpoint/2010/main" val="4031257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80CF4-67D9-A1D6-1CD4-CD92153F436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8BA64C-99F9-2314-3344-C519C7BC0541}"/>
              </a:ext>
            </a:extLst>
          </p:cNvPr>
          <p:cNvSpPr>
            <a:spLocks noGrp="1"/>
          </p:cNvSpPr>
          <p:nvPr>
            <p:ph idx="1"/>
          </p:nvPr>
        </p:nvSpPr>
        <p:spPr>
          <a:xfrm>
            <a:off x="538623" y="1942405"/>
            <a:ext cx="10515600" cy="4351338"/>
          </a:xfrm>
        </p:spPr>
        <p:txBody>
          <a:bodyPr/>
          <a:lstStyle/>
          <a:p>
            <a:endParaRPr lang="en-GB" sz="2400" dirty="0"/>
          </a:p>
          <a:p>
            <a:endParaRPr lang="en-GB" dirty="0"/>
          </a:p>
        </p:txBody>
      </p:sp>
      <p:pic>
        <p:nvPicPr>
          <p:cNvPr id="5" name="Picture 4">
            <a:extLst>
              <a:ext uri="{FF2B5EF4-FFF2-40B4-BE49-F238E27FC236}">
                <a16:creationId xmlns:a16="http://schemas.microsoft.com/office/drawing/2014/main" id="{47FBE40E-50ED-1277-68E1-4924A3BF214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15110" r="15110"/>
          <a:stretch/>
        </p:blipFill>
        <p:spPr>
          <a:xfrm>
            <a:off x="7467157" y="2055985"/>
            <a:ext cx="4306452" cy="4104000"/>
          </a:xfrm>
          <a:prstGeom prst="round1Rect">
            <a:avLst/>
          </a:prstGeom>
        </p:spPr>
      </p:pic>
      <p:sp>
        <p:nvSpPr>
          <p:cNvPr id="7" name="Title 1">
            <a:extLst>
              <a:ext uri="{FF2B5EF4-FFF2-40B4-BE49-F238E27FC236}">
                <a16:creationId xmlns:a16="http://schemas.microsoft.com/office/drawing/2014/main" id="{DE3F951E-0940-0FA6-2D19-803420661D74}"/>
              </a:ext>
            </a:extLst>
          </p:cNvPr>
          <p:cNvSpPr>
            <a:spLocks noGrp="1"/>
          </p:cNvSpPr>
          <p:nvPr>
            <p:ph type="title"/>
          </p:nvPr>
        </p:nvSpPr>
        <p:spPr>
          <a:xfrm>
            <a:off x="206114" y="698015"/>
            <a:ext cx="10515600" cy="539443"/>
          </a:xfrm>
        </p:spPr>
        <p:txBody>
          <a:bodyPr>
            <a:noAutofit/>
          </a:bodyPr>
          <a:lstStyle/>
          <a:p>
            <a:r>
              <a:rPr lang="en-GB" sz="4400" dirty="0"/>
              <a:t>What does it mean for IPC Practice?</a:t>
            </a:r>
          </a:p>
        </p:txBody>
      </p:sp>
      <p:sp>
        <p:nvSpPr>
          <p:cNvPr id="9" name="TextBox 8">
            <a:extLst>
              <a:ext uri="{FF2B5EF4-FFF2-40B4-BE49-F238E27FC236}">
                <a16:creationId xmlns:a16="http://schemas.microsoft.com/office/drawing/2014/main" id="{1D17E703-1927-C8BA-DFBE-2629552C2AE0}"/>
              </a:ext>
            </a:extLst>
          </p:cNvPr>
          <p:cNvSpPr txBox="1"/>
          <p:nvPr/>
        </p:nvSpPr>
        <p:spPr>
          <a:xfrm>
            <a:off x="418391" y="2192079"/>
            <a:ext cx="6694714" cy="3970318"/>
          </a:xfrm>
          <a:prstGeom prst="rect">
            <a:avLst/>
          </a:prstGeom>
          <a:noFill/>
        </p:spPr>
        <p:txBody>
          <a:bodyPr wrap="square" rtlCol="0">
            <a:spAutoFit/>
          </a:bodyPr>
          <a:lstStyle/>
          <a:p>
            <a:pPr marL="285750" indent="-285750">
              <a:buFont typeface="Arial" panose="020B0604020202020204" pitchFamily="34" charset="0"/>
              <a:buChar char="•"/>
            </a:pPr>
            <a:r>
              <a:rPr lang="en-GB" sz="2800" b="1" dirty="0">
                <a:solidFill>
                  <a:schemeClr val="accent2"/>
                </a:solidFill>
                <a:latin typeface="Arial" panose="020B0604020202020204" pitchFamily="34" charset="0"/>
                <a:cs typeface="Arial" panose="020B0604020202020204" pitchFamily="34" charset="0"/>
              </a:rPr>
              <a:t>General points (Fluid Resistant Surgical Mask or Respiratory Protective Equipment):</a:t>
            </a:r>
          </a:p>
          <a:p>
            <a:endParaRPr lang="en-GB" sz="2800" b="1" dirty="0">
              <a:solidFill>
                <a:schemeClr val="accent2"/>
              </a:solidFill>
              <a:latin typeface="Arial" panose="020B0604020202020204" pitchFamily="34" charset="0"/>
              <a:cs typeface="Arial" panose="020B0604020202020204" pitchFamily="34" charset="0"/>
            </a:endParaRPr>
          </a:p>
          <a:p>
            <a:pPr marL="914400" lvl="1" indent="-457200">
              <a:buFont typeface="Wingdings" panose="05000000000000000000" pitchFamily="2" charset="2"/>
              <a:buChar char="Ø"/>
            </a:pPr>
            <a:r>
              <a:rPr lang="en-GB" sz="2800" b="1" dirty="0">
                <a:solidFill>
                  <a:schemeClr val="accent2"/>
                </a:solidFill>
                <a:latin typeface="Arial" panose="020B0604020202020204" pitchFamily="34" charset="0"/>
                <a:cs typeface="Arial" panose="020B0604020202020204" pitchFamily="34" charset="0"/>
              </a:rPr>
              <a:t>Selection based on Respiratory (R) Category – R1, R2 &amp; R3</a:t>
            </a:r>
          </a:p>
          <a:p>
            <a:pPr marL="914400" lvl="1" indent="-457200">
              <a:buFont typeface="Wingdings" panose="05000000000000000000" pitchFamily="2" charset="2"/>
              <a:buChar char="Ø"/>
            </a:pPr>
            <a:r>
              <a:rPr lang="en-GB" sz="2800" b="1" dirty="0">
                <a:solidFill>
                  <a:schemeClr val="accent2"/>
                </a:solidFill>
                <a:latin typeface="Arial" panose="020B0604020202020204" pitchFamily="34" charset="0"/>
                <a:cs typeface="Arial" panose="020B0604020202020204" pitchFamily="34" charset="0"/>
              </a:rPr>
              <a:t>Must be donned on entry to room</a:t>
            </a:r>
          </a:p>
          <a:p>
            <a:pPr marL="914400" lvl="1" indent="-457200">
              <a:buFont typeface="Wingdings" panose="05000000000000000000" pitchFamily="2" charset="2"/>
              <a:buChar char="Ø"/>
            </a:pPr>
            <a:r>
              <a:rPr lang="en-GB" sz="2800" b="1" dirty="0">
                <a:solidFill>
                  <a:schemeClr val="accent2"/>
                </a:solidFill>
                <a:latin typeface="Arial" panose="020B0604020202020204" pitchFamily="34" charset="0"/>
                <a:cs typeface="Arial" panose="020B0604020202020204" pitchFamily="34" charset="0"/>
              </a:rPr>
              <a:t>Sessional use in cohorts</a:t>
            </a:r>
          </a:p>
        </p:txBody>
      </p:sp>
    </p:spTree>
    <p:extLst>
      <p:ext uri="{BB962C8B-B14F-4D97-AF65-F5344CB8AC3E}">
        <p14:creationId xmlns:p14="http://schemas.microsoft.com/office/powerpoint/2010/main" val="211455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BAF80-4D4F-85CF-46D6-D907C4B6CE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C1C00E-7054-54DB-B92C-E2720C690B57}"/>
              </a:ext>
            </a:extLst>
          </p:cNvPr>
          <p:cNvSpPr>
            <a:spLocks noGrp="1"/>
          </p:cNvSpPr>
          <p:nvPr>
            <p:ph type="title"/>
          </p:nvPr>
        </p:nvSpPr>
        <p:spPr>
          <a:xfrm>
            <a:off x="198381" y="885146"/>
            <a:ext cx="10515600" cy="898384"/>
          </a:xfrm>
        </p:spPr>
        <p:txBody>
          <a:bodyPr>
            <a:normAutofit/>
          </a:bodyPr>
          <a:lstStyle/>
          <a:p>
            <a:r>
              <a:rPr lang="en-GB" sz="4400" dirty="0"/>
              <a:t>What does it mean for IPC practice?</a:t>
            </a:r>
          </a:p>
        </p:txBody>
      </p:sp>
      <p:pic>
        <p:nvPicPr>
          <p:cNvPr id="3" name="Picture 2">
            <a:extLst>
              <a:ext uri="{FF2B5EF4-FFF2-40B4-BE49-F238E27FC236}">
                <a16:creationId xmlns:a16="http://schemas.microsoft.com/office/drawing/2014/main" id="{E7752F6C-4C11-2064-3B92-70A83C14EE1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5767" r="5767"/>
          <a:stretch/>
        </p:blipFill>
        <p:spPr>
          <a:xfrm>
            <a:off x="7594748" y="1909348"/>
            <a:ext cx="4306452" cy="4104000"/>
          </a:xfrm>
          <a:prstGeom prst="round1Rect">
            <a:avLst/>
          </a:prstGeom>
        </p:spPr>
      </p:pic>
      <p:sp>
        <p:nvSpPr>
          <p:cNvPr id="6" name="TextBox 5">
            <a:extLst>
              <a:ext uri="{FF2B5EF4-FFF2-40B4-BE49-F238E27FC236}">
                <a16:creationId xmlns:a16="http://schemas.microsoft.com/office/drawing/2014/main" id="{9470843E-D763-0ACB-1688-362E51760305}"/>
              </a:ext>
            </a:extLst>
          </p:cNvPr>
          <p:cNvSpPr txBox="1"/>
          <p:nvPr/>
        </p:nvSpPr>
        <p:spPr>
          <a:xfrm>
            <a:off x="198381" y="1473159"/>
            <a:ext cx="7262141" cy="5940088"/>
          </a:xfrm>
          <a:prstGeom prst="rect">
            <a:avLst/>
          </a:prstGeom>
          <a:noFill/>
        </p:spPr>
        <p:txBody>
          <a:bodyPr wrap="square" rtlCol="0">
            <a:spAutoFit/>
          </a:bodyPr>
          <a:lstStyle/>
          <a:p>
            <a:pPr lvl="1"/>
            <a:endParaRPr lang="en-GB" b="1" dirty="0">
              <a:solidFill>
                <a:schemeClr val="accent2"/>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2800" b="1" dirty="0">
                <a:solidFill>
                  <a:schemeClr val="accent2"/>
                </a:solidFill>
                <a:latin typeface="Arial" panose="020B0604020202020204" pitchFamily="34" charset="0"/>
                <a:cs typeface="Arial" panose="020B0604020202020204" pitchFamily="34" charset="0"/>
              </a:rPr>
              <a:t>Fluid Resistant Surgical Masks (FRSM)</a:t>
            </a:r>
          </a:p>
          <a:p>
            <a:pPr marL="742950" lvl="1" indent="-285750">
              <a:buFont typeface="Arial" panose="020B0604020202020204" pitchFamily="34" charset="0"/>
              <a:buChar char="•"/>
            </a:pPr>
            <a:r>
              <a:rPr lang="en-GB" sz="2800" b="1" dirty="0">
                <a:solidFill>
                  <a:schemeClr val="accent2"/>
                </a:solidFill>
                <a:latin typeface="Arial" panose="020B0604020202020204" pitchFamily="34" charset="0"/>
                <a:cs typeface="Arial" panose="020B0604020202020204" pitchFamily="34" charset="0"/>
              </a:rPr>
              <a:t>For R1 pathogens</a:t>
            </a:r>
          </a:p>
          <a:p>
            <a:pPr marL="742950" lvl="1" indent="-285750">
              <a:buFont typeface="Arial" panose="020B0604020202020204" pitchFamily="34" charset="0"/>
              <a:buChar char="•"/>
            </a:pPr>
            <a:r>
              <a:rPr lang="en-GB" sz="2800" b="1" dirty="0">
                <a:solidFill>
                  <a:schemeClr val="accent2"/>
                </a:solidFill>
                <a:latin typeface="Arial" panose="020B0604020202020204" pitchFamily="34" charset="0"/>
                <a:cs typeface="Arial" panose="020B0604020202020204" pitchFamily="34" charset="0"/>
              </a:rPr>
              <a:t>Worn when pathogen unknown</a:t>
            </a:r>
          </a:p>
          <a:p>
            <a:pPr marL="742950" lvl="1" indent="-285750">
              <a:buFont typeface="Arial" panose="020B0604020202020204" pitchFamily="34" charset="0"/>
              <a:buChar char="•"/>
            </a:pPr>
            <a:r>
              <a:rPr lang="en-GB" sz="2800" b="1" dirty="0">
                <a:solidFill>
                  <a:schemeClr val="accent2"/>
                </a:solidFill>
                <a:latin typeface="Arial" panose="020B0604020202020204" pitchFamily="34" charset="0"/>
                <a:cs typeface="Arial" panose="020B0604020202020204" pitchFamily="34" charset="0"/>
              </a:rPr>
              <a:t>Worn when providing care to immunocompromised individuals </a:t>
            </a:r>
          </a:p>
          <a:p>
            <a:pPr marL="742950" lvl="1" indent="-285750">
              <a:buFont typeface="Arial" panose="020B0604020202020204" pitchFamily="34" charset="0"/>
              <a:buChar char="•"/>
            </a:pPr>
            <a:r>
              <a:rPr lang="en-GB" sz="2800" b="1" dirty="0">
                <a:solidFill>
                  <a:schemeClr val="accent2"/>
                </a:solidFill>
                <a:latin typeface="Arial" panose="020B0604020202020204" pitchFamily="34" charset="0"/>
                <a:cs typeface="Arial" panose="020B0604020202020204" pitchFamily="34" charset="0"/>
              </a:rPr>
              <a:t>Worn by immunocompromised individuals when leaving protective isolation room</a:t>
            </a:r>
          </a:p>
          <a:p>
            <a:pPr marL="742950" lvl="1" indent="-285750">
              <a:buFont typeface="Arial" panose="020B0604020202020204" pitchFamily="34" charset="0"/>
              <a:buChar char="•"/>
            </a:pPr>
            <a:r>
              <a:rPr lang="en-GB" sz="2800" b="1" dirty="0">
                <a:solidFill>
                  <a:schemeClr val="accent2"/>
                </a:solidFill>
                <a:latin typeface="Arial" panose="020B0604020202020204" pitchFamily="34" charset="0"/>
                <a:cs typeface="Arial" panose="020B0604020202020204" pitchFamily="34" charset="0"/>
              </a:rPr>
              <a:t>Extended use by HCWs, Patients and Visitors during epidemic/high rate of local transmission</a:t>
            </a:r>
          </a:p>
          <a:p>
            <a:pPr marL="742950" lvl="1" indent="-285750">
              <a:buFont typeface="Arial" panose="020B0604020202020204" pitchFamily="34" charset="0"/>
              <a:buChar char="•"/>
            </a:pPr>
            <a:endParaRPr lang="en-GB" b="1" dirty="0">
              <a:solidFill>
                <a:schemeClr val="accent2"/>
              </a:solidFill>
              <a:latin typeface="Arial" panose="020B0604020202020204" pitchFamily="34" charset="0"/>
              <a:cs typeface="Arial" panose="020B0604020202020204" pitchFamily="34" charset="0"/>
            </a:endParaRPr>
          </a:p>
          <a:p>
            <a:pPr marL="742950" lvl="1" indent="-285750">
              <a:buFont typeface="Arial" panose="020B0604020202020204" pitchFamily="34" charset="0"/>
              <a:buChar char="•"/>
            </a:pPr>
            <a:endParaRPr lang="en-GB" b="1" dirty="0">
              <a:solidFill>
                <a:schemeClr val="accent2"/>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b="1"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291413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EF3B2-C89C-68CA-2850-E51AD24D6AF0}"/>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F5681CE2-0C7D-EEAC-2C69-0900B31037C8}"/>
              </a:ext>
            </a:extLst>
          </p:cNvPr>
          <p:cNvSpPr txBox="1">
            <a:spLocks noGrp="1"/>
          </p:cNvSpPr>
          <p:nvPr>
            <p:ph type="title" idx="4294967295"/>
          </p:nvPr>
        </p:nvSpPr>
        <p:spPr>
          <a:xfrm>
            <a:off x="0" y="-496450"/>
            <a:ext cx="10875957"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US" sz="1800" dirty="0">
                <a:solidFill>
                  <a:srgbClr val="ECECEC"/>
                </a:solidFill>
                <a:latin typeface="Source Sans Pro" panose="020B0503030403020204" pitchFamily="34" charset="77"/>
                <a:ea typeface="Source Sans Pro" panose="020B0503030403020204" pitchFamily="34" charset="0"/>
              </a:rPr>
              <a:t>Accessibility guidance 2</a:t>
            </a:r>
          </a:p>
        </p:txBody>
      </p:sp>
      <p:sp>
        <p:nvSpPr>
          <p:cNvPr id="2" name="Title 1">
            <a:extLst>
              <a:ext uri="{FF2B5EF4-FFF2-40B4-BE49-F238E27FC236}">
                <a16:creationId xmlns:a16="http://schemas.microsoft.com/office/drawing/2014/main" id="{A9728F5E-80BD-FB3E-3A86-C2078F0109CC}"/>
              </a:ext>
            </a:extLst>
          </p:cNvPr>
          <p:cNvSpPr txBox="1">
            <a:spLocks/>
          </p:cNvSpPr>
          <p:nvPr/>
        </p:nvSpPr>
        <p:spPr>
          <a:xfrm>
            <a:off x="360357" y="819538"/>
            <a:ext cx="10515600" cy="898384"/>
          </a:xfrm>
          <a:prstGeom prst="rect">
            <a:avLst/>
          </a:prstGeom>
        </p:spPr>
        <p:txBody>
          <a:bodyPr>
            <a:norm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en-GB" dirty="0">
                <a:solidFill>
                  <a:schemeClr val="accent1"/>
                </a:solidFill>
              </a:rPr>
              <a:t>What does it mean for IPC practice?</a:t>
            </a:r>
          </a:p>
        </p:txBody>
      </p:sp>
      <p:sp>
        <p:nvSpPr>
          <p:cNvPr id="7" name="TextBox 6">
            <a:extLst>
              <a:ext uri="{FF2B5EF4-FFF2-40B4-BE49-F238E27FC236}">
                <a16:creationId xmlns:a16="http://schemas.microsoft.com/office/drawing/2014/main" id="{576C315D-540F-F6AC-0B72-119A08A8C752}"/>
              </a:ext>
            </a:extLst>
          </p:cNvPr>
          <p:cNvSpPr txBox="1"/>
          <p:nvPr/>
        </p:nvSpPr>
        <p:spPr>
          <a:xfrm>
            <a:off x="174161" y="2450316"/>
            <a:ext cx="7473548" cy="3970318"/>
          </a:xfrm>
          <a:prstGeom prst="rect">
            <a:avLst/>
          </a:prstGeom>
          <a:noFill/>
        </p:spPr>
        <p:txBody>
          <a:bodyPr wrap="square" rtlCol="0">
            <a:spAutoFit/>
          </a:bodyPr>
          <a:lstStyle/>
          <a:p>
            <a:pPr marL="285750" indent="-285750">
              <a:buFont typeface="Arial" panose="020B0604020202020204" pitchFamily="34" charset="0"/>
              <a:buChar char="•"/>
            </a:pPr>
            <a:r>
              <a:rPr lang="en-GB" sz="2800" b="1" dirty="0">
                <a:solidFill>
                  <a:schemeClr val="accent2"/>
                </a:solidFill>
                <a:latin typeface="Arial" panose="020B0604020202020204" pitchFamily="34" charset="0"/>
                <a:cs typeface="Arial" panose="020B0604020202020204" pitchFamily="34" charset="0"/>
              </a:rPr>
              <a:t>Respiratory Protective Equipment (RPE)</a:t>
            </a:r>
          </a:p>
          <a:p>
            <a:pPr marL="742950" lvl="1" indent="-285750">
              <a:buFont typeface="Arial" panose="020B0604020202020204" pitchFamily="34" charset="0"/>
              <a:buChar char="•"/>
            </a:pPr>
            <a:r>
              <a:rPr lang="en-GB" sz="2800" b="1" dirty="0">
                <a:solidFill>
                  <a:schemeClr val="accent2"/>
                </a:solidFill>
                <a:latin typeface="Arial" panose="020B0604020202020204" pitchFamily="34" charset="0"/>
                <a:cs typeface="Arial" panose="020B0604020202020204" pitchFamily="34" charset="0"/>
              </a:rPr>
              <a:t>Worn for R2 and R3 pathogens</a:t>
            </a:r>
          </a:p>
          <a:p>
            <a:pPr marL="742950" lvl="1" indent="-285750">
              <a:buFont typeface="Arial" panose="020B0604020202020204" pitchFamily="34" charset="0"/>
              <a:buChar char="•"/>
            </a:pPr>
            <a:r>
              <a:rPr lang="en-GB" sz="2800" b="1" dirty="0">
                <a:solidFill>
                  <a:schemeClr val="accent2"/>
                </a:solidFill>
                <a:latin typeface="Arial" panose="020B0604020202020204" pitchFamily="34" charset="0"/>
                <a:cs typeface="Arial" panose="020B0604020202020204" pitchFamily="34" charset="0"/>
              </a:rPr>
              <a:t>Worn for R1 pathogens </a:t>
            </a:r>
          </a:p>
          <a:p>
            <a:pPr marL="1371600" lvl="2" indent="-457200">
              <a:buFont typeface="Wingdings" panose="05000000000000000000" pitchFamily="2" charset="2"/>
              <a:buChar char="Ø"/>
            </a:pPr>
            <a:r>
              <a:rPr lang="en-GB" sz="2800" b="1" dirty="0">
                <a:solidFill>
                  <a:srgbClr val="0070C0"/>
                </a:solidFill>
                <a:latin typeface="Arial" panose="020B0604020202020204" pitchFamily="34" charset="0"/>
                <a:cs typeface="Arial" panose="020B0604020202020204" pitchFamily="34" charset="0"/>
              </a:rPr>
              <a:t>If advised to do so by personal medical practitioner due to risk of severe outcome</a:t>
            </a:r>
          </a:p>
          <a:p>
            <a:pPr marL="1371600" lvl="2" indent="-457200">
              <a:buFont typeface="Wingdings" panose="05000000000000000000" pitchFamily="2" charset="2"/>
              <a:buChar char="Ø"/>
            </a:pPr>
            <a:r>
              <a:rPr lang="en-GB" sz="2800" b="1" dirty="0">
                <a:solidFill>
                  <a:srgbClr val="0070C0"/>
                </a:solidFill>
                <a:latin typeface="Arial" panose="020B0604020202020204" pitchFamily="34" charset="0"/>
                <a:cs typeface="Arial" panose="020B0604020202020204" pitchFamily="34" charset="0"/>
              </a:rPr>
              <a:t>Personal choice (informed by awareness of risk) </a:t>
            </a:r>
          </a:p>
          <a:p>
            <a:pPr marL="1200150" lvl="2" indent="-285750">
              <a:buFont typeface="Arial" panose="020B0604020202020204" pitchFamily="34" charset="0"/>
              <a:buChar char="•"/>
            </a:pPr>
            <a:endParaRPr lang="en-GB" sz="2800" b="1" dirty="0">
              <a:solidFill>
                <a:schemeClr val="accent2"/>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3E409616-6B44-7D81-09A5-B33F08A3A787}"/>
              </a:ext>
            </a:extLst>
          </p:cNvPr>
          <p:cNvPicPr>
            <a:picLocks noChangeAspect="1"/>
          </p:cNvPicPr>
          <p:nvPr/>
        </p:nvPicPr>
        <p:blipFill>
          <a:blip r:embed="rId3"/>
          <a:stretch>
            <a:fillRect/>
          </a:stretch>
        </p:blipFill>
        <p:spPr>
          <a:xfrm>
            <a:off x="7533800" y="1997823"/>
            <a:ext cx="4222782" cy="3871348"/>
          </a:xfrm>
          <a:prstGeom prst="rect">
            <a:avLst/>
          </a:prstGeom>
        </p:spPr>
      </p:pic>
    </p:spTree>
    <p:extLst>
      <p:ext uri="{BB962C8B-B14F-4D97-AF65-F5344CB8AC3E}">
        <p14:creationId xmlns:p14="http://schemas.microsoft.com/office/powerpoint/2010/main" val="494643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451F2-D0E7-E2A2-8F09-CC61BA7FB109}"/>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FBEC9B84-C773-E5D8-82ED-084448B6EDDE}"/>
              </a:ext>
            </a:extLst>
          </p:cNvPr>
          <p:cNvSpPr txBox="1">
            <a:spLocks noGrp="1"/>
          </p:cNvSpPr>
          <p:nvPr>
            <p:ph type="title" idx="4294967295"/>
          </p:nvPr>
        </p:nvSpPr>
        <p:spPr>
          <a:xfrm>
            <a:off x="0" y="-496450"/>
            <a:ext cx="10875957"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US" sz="1800" dirty="0">
                <a:solidFill>
                  <a:srgbClr val="ECECEC"/>
                </a:solidFill>
                <a:latin typeface="Source Sans Pro" panose="020B0503030403020204" pitchFamily="34" charset="77"/>
                <a:ea typeface="Source Sans Pro" panose="020B0503030403020204" pitchFamily="34" charset="0"/>
              </a:rPr>
              <a:t>Accessibility guidance 2</a:t>
            </a:r>
          </a:p>
        </p:txBody>
      </p:sp>
      <p:sp>
        <p:nvSpPr>
          <p:cNvPr id="2" name="Title 1">
            <a:extLst>
              <a:ext uri="{FF2B5EF4-FFF2-40B4-BE49-F238E27FC236}">
                <a16:creationId xmlns:a16="http://schemas.microsoft.com/office/drawing/2014/main" id="{71108A67-BCEA-3011-8B98-33684E64B62F}"/>
              </a:ext>
            </a:extLst>
          </p:cNvPr>
          <p:cNvSpPr txBox="1">
            <a:spLocks/>
          </p:cNvSpPr>
          <p:nvPr/>
        </p:nvSpPr>
        <p:spPr>
          <a:xfrm>
            <a:off x="360357" y="819538"/>
            <a:ext cx="10515600" cy="898384"/>
          </a:xfrm>
          <a:prstGeom prst="rect">
            <a:avLst/>
          </a:prstGeom>
        </p:spPr>
        <p:txBody>
          <a:bodyPr>
            <a:normAutofit/>
          </a:bodyPr>
          <a:lst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a:lstStyle>
          <a:p>
            <a:r>
              <a:rPr lang="en-GB" dirty="0"/>
              <a:t>What does it mean for IPC practice?</a:t>
            </a:r>
          </a:p>
        </p:txBody>
      </p:sp>
      <p:graphicFrame>
        <p:nvGraphicFramePr>
          <p:cNvPr id="5" name="Table 4" descr="Table title ">
            <a:extLst>
              <a:ext uri="{FF2B5EF4-FFF2-40B4-BE49-F238E27FC236}">
                <a16:creationId xmlns:a16="http://schemas.microsoft.com/office/drawing/2014/main" id="{D8074950-E2F7-60AA-4301-31282963B5B9}"/>
              </a:ext>
            </a:extLst>
          </p:cNvPr>
          <p:cNvGraphicFramePr>
            <a:graphicFrameLocks noGrp="1"/>
          </p:cNvGraphicFramePr>
          <p:nvPr>
            <p:extLst>
              <p:ext uri="{D42A27DB-BD31-4B8C-83A1-F6EECF244321}">
                <p14:modId xmlns:p14="http://schemas.microsoft.com/office/powerpoint/2010/main" val="4070868999"/>
              </p:ext>
            </p:extLst>
          </p:nvPr>
        </p:nvGraphicFramePr>
        <p:xfrm>
          <a:off x="582536" y="1725136"/>
          <a:ext cx="10515601" cy="3414943"/>
        </p:xfrm>
        <a:graphic>
          <a:graphicData uri="http://schemas.openxmlformats.org/drawingml/2006/table">
            <a:tbl>
              <a:tblPr firstRow="1" bandRow="1">
                <a:tableStyleId>{F5AB1C69-6EDB-4FF4-983F-18BD219EF322}</a:tableStyleId>
              </a:tblPr>
              <a:tblGrid>
                <a:gridCol w="3380237">
                  <a:extLst>
                    <a:ext uri="{9D8B030D-6E8A-4147-A177-3AD203B41FA5}">
                      <a16:colId xmlns:a16="http://schemas.microsoft.com/office/drawing/2014/main" val="3076509765"/>
                    </a:ext>
                  </a:extLst>
                </a:gridCol>
                <a:gridCol w="3567682">
                  <a:extLst>
                    <a:ext uri="{9D8B030D-6E8A-4147-A177-3AD203B41FA5}">
                      <a16:colId xmlns:a16="http://schemas.microsoft.com/office/drawing/2014/main" val="1853422351"/>
                    </a:ext>
                  </a:extLst>
                </a:gridCol>
                <a:gridCol w="3567682">
                  <a:extLst>
                    <a:ext uri="{9D8B030D-6E8A-4147-A177-3AD203B41FA5}">
                      <a16:colId xmlns:a16="http://schemas.microsoft.com/office/drawing/2014/main" val="3885454691"/>
                    </a:ext>
                  </a:extLst>
                </a:gridCol>
              </a:tblGrid>
              <a:tr h="397423">
                <a:tc>
                  <a:txBody>
                    <a:bodyPr/>
                    <a:lstStyle/>
                    <a:p>
                      <a:pPr algn="ctr"/>
                      <a:r>
                        <a:rPr lang="en-GB" dirty="0"/>
                        <a:t>Category (example pathogens)</a:t>
                      </a:r>
                    </a:p>
                  </a:txBody>
                  <a:tcPr/>
                </a:tc>
                <a:tc>
                  <a:txBody>
                    <a:bodyPr/>
                    <a:lstStyle/>
                    <a:p>
                      <a:pPr algn="ctr"/>
                      <a:r>
                        <a:rPr lang="en-GB" dirty="0"/>
                        <a:t>Placement Requirements</a:t>
                      </a:r>
                    </a:p>
                  </a:txBody>
                  <a:tcPr/>
                </a:tc>
                <a:tc>
                  <a:txBody>
                    <a:bodyPr/>
                    <a:lstStyle/>
                    <a:p>
                      <a:pPr algn="ctr"/>
                      <a:r>
                        <a:rPr lang="en-GB" dirty="0"/>
                        <a:t>Mask Type</a:t>
                      </a:r>
                    </a:p>
                  </a:txBody>
                  <a:tcPr/>
                </a:tc>
                <a:extLst>
                  <a:ext uri="{0D108BD9-81ED-4DB2-BD59-A6C34878D82A}">
                    <a16:rowId xmlns:a16="http://schemas.microsoft.com/office/drawing/2014/main" val="1552995819"/>
                  </a:ext>
                </a:extLst>
              </a:tr>
              <a:tr h="73807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t>R1 (</a:t>
                      </a:r>
                      <a:r>
                        <a:rPr lang="en-GB" sz="1800" b="1" dirty="0">
                          <a:solidFill>
                            <a:schemeClr val="tx1"/>
                          </a:solidFill>
                        </a:rPr>
                        <a:t>Bordetella pertussis, RSV, SARS-CoV-2, Endemic Influenza)</a:t>
                      </a:r>
                    </a:p>
                  </a:txBody>
                  <a:tcPr/>
                </a:tc>
                <a:tc>
                  <a:txBody>
                    <a:bodyPr/>
                    <a:lstStyle/>
                    <a:p>
                      <a:pPr algn="ctr"/>
                      <a:r>
                        <a:rPr lang="en-GB" b="1" dirty="0"/>
                        <a:t>Single </a:t>
                      </a:r>
                      <a:r>
                        <a:rPr lang="en-GB" b="1" dirty="0" err="1"/>
                        <a:t>en</a:t>
                      </a:r>
                      <a:r>
                        <a:rPr lang="en-GB" b="1" dirty="0"/>
                        <a:t> suite room</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t>FRSM*</a:t>
                      </a:r>
                    </a:p>
                  </a:txBody>
                  <a:tcPr/>
                </a:tc>
                <a:extLst>
                  <a:ext uri="{0D108BD9-81ED-4DB2-BD59-A6C34878D82A}">
                    <a16:rowId xmlns:a16="http://schemas.microsoft.com/office/drawing/2014/main" val="3694999054"/>
                  </a:ext>
                </a:extLst>
              </a:tr>
              <a:tr h="90839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t>R2 (</a:t>
                      </a:r>
                      <a:r>
                        <a:rPr lang="en-GB" sz="1800" b="1" dirty="0">
                          <a:solidFill>
                            <a:schemeClr val="tx1"/>
                          </a:solidFill>
                        </a:rPr>
                        <a:t>Varicella zoster, Pulmonary Tuberculosis, Measles virus, some HCIDs)</a:t>
                      </a:r>
                    </a:p>
                    <a:p>
                      <a:pPr algn="ctr"/>
                      <a:endParaRPr lang="en-GB" dirty="0"/>
                    </a:p>
                  </a:txBody>
                  <a:tcPr/>
                </a:tc>
                <a:tc>
                  <a:txBody>
                    <a:bodyPr/>
                    <a:lstStyle/>
                    <a:p>
                      <a:pPr algn="ctr"/>
                      <a:r>
                        <a:rPr lang="en-GB" b="1" dirty="0"/>
                        <a:t>NPIR or PPVL or Single </a:t>
                      </a:r>
                      <a:r>
                        <a:rPr lang="en-GB" b="1" dirty="0" err="1"/>
                        <a:t>en</a:t>
                      </a:r>
                      <a:r>
                        <a:rPr lang="en-GB" b="1" dirty="0"/>
                        <a:t> suite room</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t>RPE</a:t>
                      </a:r>
                    </a:p>
                  </a:txBody>
                  <a:tcPr/>
                </a:tc>
                <a:extLst>
                  <a:ext uri="{0D108BD9-81ED-4DB2-BD59-A6C34878D82A}">
                    <a16:rowId xmlns:a16="http://schemas.microsoft.com/office/drawing/2014/main" val="1704777671"/>
                  </a:ext>
                </a:extLst>
              </a:tr>
              <a:tr h="56774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solidFill>
                            <a:schemeClr val="tx1"/>
                          </a:solidFill>
                        </a:rPr>
                        <a:t>R3 (some </a:t>
                      </a:r>
                      <a:r>
                        <a:rPr lang="en-GB" sz="1800" b="1" dirty="0">
                          <a:solidFill>
                            <a:schemeClr val="tx1"/>
                          </a:solidFill>
                        </a:rPr>
                        <a:t>HCIDs, Novel respiratory virus)</a:t>
                      </a:r>
                    </a:p>
                    <a:p>
                      <a:pPr algn="ctr"/>
                      <a:endParaRPr lang="en-GB"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t>NPIR or PPVL in an IDU</a:t>
                      </a:r>
                    </a:p>
                    <a:p>
                      <a:pPr algn="ctr"/>
                      <a:endParaRPr lang="en-GB" dirty="0"/>
                    </a:p>
                  </a:txBody>
                  <a:tcPr/>
                </a:tc>
                <a:tc>
                  <a:txBody>
                    <a:bodyPr/>
                    <a:lstStyle/>
                    <a:p>
                      <a:pPr algn="ctr"/>
                      <a:r>
                        <a:rPr lang="en-GB" b="1" dirty="0"/>
                        <a:t>RPE</a:t>
                      </a:r>
                    </a:p>
                  </a:txBody>
                  <a:tcPr/>
                </a:tc>
                <a:extLst>
                  <a:ext uri="{0D108BD9-81ED-4DB2-BD59-A6C34878D82A}">
                    <a16:rowId xmlns:a16="http://schemas.microsoft.com/office/drawing/2014/main" val="756624510"/>
                  </a:ext>
                </a:extLst>
              </a:tr>
            </a:tbl>
          </a:graphicData>
        </a:graphic>
      </p:graphicFrame>
      <p:sp>
        <p:nvSpPr>
          <p:cNvPr id="8" name="TextBox 7">
            <a:extLst>
              <a:ext uri="{FF2B5EF4-FFF2-40B4-BE49-F238E27FC236}">
                <a16:creationId xmlns:a16="http://schemas.microsoft.com/office/drawing/2014/main" id="{C6E9EC7B-32D6-5F43-759D-A29C2B740658}"/>
              </a:ext>
            </a:extLst>
          </p:cNvPr>
          <p:cNvSpPr txBox="1"/>
          <p:nvPr/>
        </p:nvSpPr>
        <p:spPr>
          <a:xfrm>
            <a:off x="582536" y="5232935"/>
            <a:ext cx="8469745" cy="1446550"/>
          </a:xfrm>
          <a:prstGeom prst="rect">
            <a:avLst/>
          </a:prstGeom>
          <a:noFill/>
        </p:spPr>
        <p:txBody>
          <a:bodyPr wrap="square" rtlCol="0">
            <a:spAutoFit/>
          </a:bodyPr>
          <a:lstStyle/>
          <a:p>
            <a:r>
              <a:rPr lang="en-GB" sz="2200" b="1" dirty="0">
                <a:solidFill>
                  <a:srgbClr val="0070C0"/>
                </a:solidFill>
                <a:latin typeface="Arial" panose="020B0604020202020204" pitchFamily="34" charset="0"/>
                <a:cs typeface="Arial" panose="020B0604020202020204" pitchFamily="34" charset="0"/>
              </a:rPr>
              <a:t>*Option to wear RPE for R1 pathogens;</a:t>
            </a:r>
          </a:p>
          <a:p>
            <a:pPr marL="742950" lvl="1" indent="-285750">
              <a:buFont typeface="Arial" panose="020B0604020202020204" pitchFamily="34" charset="0"/>
              <a:buChar char="•"/>
            </a:pPr>
            <a:r>
              <a:rPr lang="en-GB" sz="2200" b="1" dirty="0">
                <a:solidFill>
                  <a:srgbClr val="0070C0"/>
                </a:solidFill>
                <a:latin typeface="Arial" panose="020B0604020202020204" pitchFamily="34" charset="0"/>
                <a:cs typeface="Arial" panose="020B0604020202020204" pitchFamily="34" charset="0"/>
              </a:rPr>
              <a:t>If advised to do so by personal medical practitioner due to risk of severe outcome</a:t>
            </a:r>
          </a:p>
          <a:p>
            <a:pPr marL="742950" lvl="1" indent="-285750">
              <a:buFont typeface="Arial" panose="020B0604020202020204" pitchFamily="34" charset="0"/>
              <a:buChar char="•"/>
            </a:pPr>
            <a:r>
              <a:rPr lang="en-GB" sz="2200" b="1" dirty="0">
                <a:solidFill>
                  <a:srgbClr val="0070C0"/>
                </a:solidFill>
                <a:latin typeface="Arial" panose="020B0604020202020204" pitchFamily="34" charset="0"/>
                <a:cs typeface="Arial" panose="020B0604020202020204" pitchFamily="34" charset="0"/>
              </a:rPr>
              <a:t>Personal choice (informed by awareness of risk) </a:t>
            </a:r>
          </a:p>
        </p:txBody>
      </p:sp>
    </p:spTree>
    <p:extLst>
      <p:ext uri="{BB962C8B-B14F-4D97-AF65-F5344CB8AC3E}">
        <p14:creationId xmlns:p14="http://schemas.microsoft.com/office/powerpoint/2010/main" val="4058201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1D82A-30D3-652B-B5D6-03EE91668DF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17A282B-1808-2E65-58AD-85A576B0615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7021" r="7021"/>
          <a:stretch/>
        </p:blipFill>
        <p:spPr>
          <a:xfrm>
            <a:off x="7105650" y="1215075"/>
            <a:ext cx="4306452" cy="4104000"/>
          </a:xfrm>
          <a:prstGeom prst="round1Rect">
            <a:avLst/>
          </a:prstGeom>
        </p:spPr>
      </p:pic>
      <p:sp>
        <p:nvSpPr>
          <p:cNvPr id="7" name="Title 1">
            <a:extLst>
              <a:ext uri="{FF2B5EF4-FFF2-40B4-BE49-F238E27FC236}">
                <a16:creationId xmlns:a16="http://schemas.microsoft.com/office/drawing/2014/main" id="{94A6DCDB-6896-488A-32A6-B87DF9C1D03D}"/>
              </a:ext>
            </a:extLst>
          </p:cNvPr>
          <p:cNvSpPr>
            <a:spLocks noGrp="1"/>
          </p:cNvSpPr>
          <p:nvPr>
            <p:ph type="title"/>
          </p:nvPr>
        </p:nvSpPr>
        <p:spPr>
          <a:xfrm>
            <a:off x="353895" y="765883"/>
            <a:ext cx="10515600" cy="898384"/>
          </a:xfrm>
        </p:spPr>
        <p:txBody>
          <a:bodyPr>
            <a:normAutofit/>
          </a:bodyPr>
          <a:lstStyle/>
          <a:p>
            <a:r>
              <a:rPr lang="en-GB" sz="4400" dirty="0"/>
              <a:t>Who does it apply to?</a:t>
            </a:r>
          </a:p>
        </p:txBody>
      </p:sp>
      <p:sp>
        <p:nvSpPr>
          <p:cNvPr id="9" name="TextBox 8">
            <a:extLst>
              <a:ext uri="{FF2B5EF4-FFF2-40B4-BE49-F238E27FC236}">
                <a16:creationId xmlns:a16="http://schemas.microsoft.com/office/drawing/2014/main" id="{2E01B883-97CF-2EC0-2C61-6AE7301553C1}"/>
              </a:ext>
            </a:extLst>
          </p:cNvPr>
          <p:cNvSpPr txBox="1"/>
          <p:nvPr/>
        </p:nvSpPr>
        <p:spPr>
          <a:xfrm>
            <a:off x="-457816" y="1779645"/>
            <a:ext cx="7180638" cy="3539430"/>
          </a:xfrm>
          <a:prstGeom prst="rect">
            <a:avLst/>
          </a:prstGeom>
          <a:noFill/>
        </p:spPr>
        <p:txBody>
          <a:bodyPr wrap="square" rtlCol="0">
            <a:spAutoFit/>
          </a:bodyPr>
          <a:lstStyle/>
          <a:p>
            <a:pPr marL="914400" lvl="1" indent="-457200">
              <a:buFont typeface="Arial" panose="020B0604020202020204" pitchFamily="34" charset="0"/>
              <a:buChar char="•"/>
            </a:pPr>
            <a:r>
              <a:rPr lang="en-GB" sz="2800" b="1" dirty="0">
                <a:solidFill>
                  <a:schemeClr val="accent2"/>
                </a:solidFill>
                <a:latin typeface="Arial" panose="020B0604020202020204" pitchFamily="34" charset="0"/>
                <a:cs typeface="Arial" panose="020B0604020202020204" pitchFamily="34" charset="0"/>
              </a:rPr>
              <a:t>Any staff member who does or may provide care to an individual with suspected or confirmed infection</a:t>
            </a:r>
          </a:p>
          <a:p>
            <a:pPr marL="914400" lvl="1" indent="-457200">
              <a:buFont typeface="Arial" panose="020B0604020202020204" pitchFamily="34" charset="0"/>
              <a:buChar char="•"/>
            </a:pPr>
            <a:r>
              <a:rPr lang="en-GB" sz="2800" b="1" dirty="0">
                <a:solidFill>
                  <a:schemeClr val="accent2"/>
                </a:solidFill>
                <a:latin typeface="Arial" panose="020B0604020202020204" pitchFamily="34" charset="0"/>
                <a:cs typeface="Arial" panose="020B0604020202020204" pitchFamily="34" charset="0"/>
              </a:rPr>
              <a:t>The NIPCM is considered best practice across all health and care settings</a:t>
            </a:r>
          </a:p>
          <a:p>
            <a:pPr marL="914400" lvl="1" indent="-457200">
              <a:buFont typeface="Arial" panose="020B0604020202020204" pitchFamily="34" charset="0"/>
              <a:buChar char="•"/>
            </a:pPr>
            <a:r>
              <a:rPr lang="en-GB" sz="2800" b="1" dirty="0">
                <a:solidFill>
                  <a:schemeClr val="accent2"/>
                </a:solidFill>
                <a:latin typeface="Arial" panose="020B0604020202020204" pitchFamily="34" charset="0"/>
                <a:cs typeface="Arial" panose="020B0604020202020204" pitchFamily="34" charset="0"/>
              </a:rPr>
              <a:t>IPC is not setting specific; IPC applies across all settings </a:t>
            </a:r>
          </a:p>
        </p:txBody>
      </p:sp>
    </p:spTree>
    <p:extLst>
      <p:ext uri="{BB962C8B-B14F-4D97-AF65-F5344CB8AC3E}">
        <p14:creationId xmlns:p14="http://schemas.microsoft.com/office/powerpoint/2010/main" val="22499393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88A4E-A255-2E28-0176-07053197F42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46F45EA-0C95-27A1-1DAE-385C05AEB45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5767" r="5767"/>
          <a:stretch/>
        </p:blipFill>
        <p:spPr>
          <a:xfrm>
            <a:off x="7594748" y="1909348"/>
            <a:ext cx="4306452" cy="4104000"/>
          </a:xfrm>
          <a:prstGeom prst="round1Rect">
            <a:avLst/>
          </a:prstGeom>
        </p:spPr>
      </p:pic>
      <p:sp>
        <p:nvSpPr>
          <p:cNvPr id="7" name="Title 1">
            <a:extLst>
              <a:ext uri="{FF2B5EF4-FFF2-40B4-BE49-F238E27FC236}">
                <a16:creationId xmlns:a16="http://schemas.microsoft.com/office/drawing/2014/main" id="{425ABD21-6445-E732-FF3C-A60CD48C538A}"/>
              </a:ext>
            </a:extLst>
          </p:cNvPr>
          <p:cNvSpPr>
            <a:spLocks noGrp="1"/>
          </p:cNvSpPr>
          <p:nvPr>
            <p:ph type="title"/>
          </p:nvPr>
        </p:nvSpPr>
        <p:spPr>
          <a:xfrm>
            <a:off x="363132" y="765883"/>
            <a:ext cx="10515600" cy="898384"/>
          </a:xfrm>
        </p:spPr>
        <p:txBody>
          <a:bodyPr>
            <a:normAutofit/>
          </a:bodyPr>
          <a:lstStyle/>
          <a:p>
            <a:r>
              <a:rPr lang="en-GB" sz="4400" dirty="0"/>
              <a:t>When did the change happen?</a:t>
            </a:r>
          </a:p>
        </p:txBody>
      </p:sp>
      <p:sp>
        <p:nvSpPr>
          <p:cNvPr id="9" name="TextBox 8">
            <a:extLst>
              <a:ext uri="{FF2B5EF4-FFF2-40B4-BE49-F238E27FC236}">
                <a16:creationId xmlns:a16="http://schemas.microsoft.com/office/drawing/2014/main" id="{C5DF595A-F35D-10F7-796C-FFB31527EEB9}"/>
              </a:ext>
            </a:extLst>
          </p:cNvPr>
          <p:cNvSpPr txBox="1"/>
          <p:nvPr/>
        </p:nvSpPr>
        <p:spPr>
          <a:xfrm>
            <a:off x="508000" y="2032000"/>
            <a:ext cx="6541386" cy="3108543"/>
          </a:xfrm>
          <a:prstGeom prst="rect">
            <a:avLst/>
          </a:prstGeom>
          <a:noFill/>
        </p:spPr>
        <p:txBody>
          <a:bodyPr wrap="square" rtlCol="0">
            <a:spAutoFit/>
          </a:bodyPr>
          <a:lstStyle/>
          <a:p>
            <a:pPr marL="914400" lvl="1" indent="-457200">
              <a:buFont typeface="Arial" panose="020B0604020202020204" pitchFamily="34" charset="0"/>
              <a:buChar char="•"/>
            </a:pPr>
            <a:r>
              <a:rPr lang="en-GB" sz="2800" b="1" dirty="0">
                <a:solidFill>
                  <a:schemeClr val="accent2"/>
                </a:solidFill>
                <a:latin typeface="Arial" panose="020B0604020202020204" pitchFamily="34" charset="0"/>
                <a:cs typeface="Arial" panose="020B0604020202020204" pitchFamily="34" charset="0"/>
              </a:rPr>
              <a:t>New guidance was launched on 3</a:t>
            </a:r>
            <a:r>
              <a:rPr lang="en-GB" sz="2800" b="1" baseline="30000" dirty="0">
                <a:solidFill>
                  <a:schemeClr val="accent2"/>
                </a:solidFill>
                <a:latin typeface="Arial" panose="020B0604020202020204" pitchFamily="34" charset="0"/>
                <a:cs typeface="Arial" panose="020B0604020202020204" pitchFamily="34" charset="0"/>
              </a:rPr>
              <a:t>rd</a:t>
            </a:r>
            <a:r>
              <a:rPr lang="en-GB" sz="2800" b="1" dirty="0">
                <a:solidFill>
                  <a:schemeClr val="accent2"/>
                </a:solidFill>
                <a:latin typeface="Arial" panose="020B0604020202020204" pitchFamily="34" charset="0"/>
                <a:cs typeface="Arial" panose="020B0604020202020204" pitchFamily="34" charset="0"/>
              </a:rPr>
              <a:t> August 2026</a:t>
            </a:r>
          </a:p>
          <a:p>
            <a:pPr marL="914400" lvl="1" indent="-457200">
              <a:buFont typeface="Arial" panose="020B0604020202020204" pitchFamily="34" charset="0"/>
              <a:buChar char="•"/>
            </a:pPr>
            <a:r>
              <a:rPr lang="en-GB" sz="2800" b="1" dirty="0">
                <a:solidFill>
                  <a:schemeClr val="accent2"/>
                </a:solidFill>
                <a:latin typeface="Arial" panose="020B0604020202020204" pitchFamily="34" charset="0"/>
                <a:cs typeface="Arial" panose="020B0604020202020204" pitchFamily="34" charset="0"/>
                <a:hlinkClick r:id="rId4"/>
              </a:rPr>
              <a:t>Scottish Government Director’s Letter (DL)</a:t>
            </a:r>
            <a:endParaRPr lang="en-GB" sz="2800" b="1" dirty="0">
              <a:solidFill>
                <a:schemeClr val="accent2"/>
              </a:solidFill>
              <a:latin typeface="Arial" panose="020B0604020202020204" pitchFamily="34" charset="0"/>
              <a:cs typeface="Arial" panose="020B0604020202020204" pitchFamily="34" charset="0"/>
            </a:endParaRPr>
          </a:p>
          <a:p>
            <a:pPr marL="914400" lvl="1" indent="-457200">
              <a:buFont typeface="Arial" panose="020B0604020202020204" pitchFamily="34" charset="0"/>
              <a:buChar char="•"/>
            </a:pPr>
            <a:r>
              <a:rPr lang="en-GB" sz="2800" b="1" dirty="0">
                <a:solidFill>
                  <a:schemeClr val="accent2"/>
                </a:solidFill>
                <a:latin typeface="Arial" panose="020B0604020202020204" pitchFamily="34" charset="0"/>
                <a:cs typeface="Arial" panose="020B0604020202020204" pitchFamily="34" charset="0"/>
              </a:rPr>
              <a:t>6 month bedding in period (commenced August 2026)</a:t>
            </a:r>
          </a:p>
          <a:p>
            <a:pPr marL="914400" lvl="1" indent="-457200">
              <a:buFont typeface="Arial" panose="020B0604020202020204" pitchFamily="34" charset="0"/>
              <a:buChar char="•"/>
            </a:pPr>
            <a:r>
              <a:rPr lang="en-GB" sz="2800" b="1" dirty="0">
                <a:solidFill>
                  <a:schemeClr val="accent2"/>
                </a:solidFill>
                <a:latin typeface="Arial" panose="020B0604020202020204" pitchFamily="34" charset="0"/>
                <a:cs typeface="Arial" panose="020B0604020202020204" pitchFamily="34" charset="0"/>
                <a:hlinkClick r:id="rId5"/>
              </a:rPr>
              <a:t>Turas Modules</a:t>
            </a:r>
            <a:endParaRPr lang="en-GB" sz="2800" b="1" dirty="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905604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84428-249D-9B8D-564E-B8C33DA6DF4F}"/>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D08A41A2-D113-E8CB-50D0-5125FA3E287A}"/>
              </a:ext>
            </a:extLst>
          </p:cNvPr>
          <p:cNvSpPr txBox="1">
            <a:spLocks noGrp="1"/>
          </p:cNvSpPr>
          <p:nvPr>
            <p:ph type="title" idx="4294967295"/>
          </p:nvPr>
        </p:nvSpPr>
        <p:spPr>
          <a:xfrm>
            <a:off x="0" y="-496450"/>
            <a:ext cx="10875957"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Bef>
                <a:spcPts val="0"/>
              </a:spcBef>
              <a:defRPr/>
            </a:pPr>
            <a:r>
              <a:rPr lang="en-US" sz="1800" dirty="0">
                <a:solidFill>
                  <a:srgbClr val="ECECEC"/>
                </a:solidFill>
                <a:latin typeface="Source Sans Pro" panose="020B0503030403020204" pitchFamily="34" charset="77"/>
                <a:ea typeface="Source Sans Pro" panose="020B0503030403020204" pitchFamily="34" charset="0"/>
              </a:rPr>
              <a:t>Accessibility guidance 2 </a:t>
            </a:r>
          </a:p>
        </p:txBody>
      </p:sp>
      <p:sp>
        <p:nvSpPr>
          <p:cNvPr id="5" name="TextBox 4">
            <a:extLst>
              <a:ext uri="{FF2B5EF4-FFF2-40B4-BE49-F238E27FC236}">
                <a16:creationId xmlns:a16="http://schemas.microsoft.com/office/drawing/2014/main" id="{05C09BB2-1D5F-ECD2-C007-FCA347873144}"/>
              </a:ext>
            </a:extLst>
          </p:cNvPr>
          <p:cNvSpPr txBox="1"/>
          <p:nvPr/>
        </p:nvSpPr>
        <p:spPr>
          <a:xfrm>
            <a:off x="436417" y="874877"/>
            <a:ext cx="11048012" cy="769441"/>
          </a:xfrm>
          <a:prstGeom prst="rect">
            <a:avLst/>
          </a:prstGeom>
          <a:noFill/>
        </p:spPr>
        <p:txBody>
          <a:bodyPr wrap="square" rtlCol="0">
            <a:spAutoFit/>
          </a:bodyPr>
          <a:lstStyle/>
          <a:p>
            <a:r>
              <a:rPr lang="en-GB" sz="4400" b="1" dirty="0">
                <a:solidFill>
                  <a:schemeClr val="accent1"/>
                </a:solidFill>
                <a:latin typeface="Arial" panose="020B0604020202020204" pitchFamily="34" charset="0"/>
                <a:cs typeface="Arial" panose="020B0604020202020204" pitchFamily="34" charset="0"/>
              </a:rPr>
              <a:t>Where can more information be found?</a:t>
            </a:r>
          </a:p>
        </p:txBody>
      </p:sp>
      <p:sp>
        <p:nvSpPr>
          <p:cNvPr id="8" name="TextBox 7">
            <a:extLst>
              <a:ext uri="{FF2B5EF4-FFF2-40B4-BE49-F238E27FC236}">
                <a16:creationId xmlns:a16="http://schemas.microsoft.com/office/drawing/2014/main" id="{97B6452E-37D7-8F55-C4E6-E4D33CEABBAE}"/>
              </a:ext>
            </a:extLst>
          </p:cNvPr>
          <p:cNvSpPr txBox="1"/>
          <p:nvPr/>
        </p:nvSpPr>
        <p:spPr>
          <a:xfrm>
            <a:off x="95156" y="2302110"/>
            <a:ext cx="9282545" cy="3539430"/>
          </a:xfrm>
          <a:prstGeom prst="rect">
            <a:avLst/>
          </a:prstGeom>
          <a:noFill/>
        </p:spPr>
        <p:txBody>
          <a:bodyPr wrap="square" rtlCol="0">
            <a:spAutoFit/>
          </a:bodyPr>
          <a:lstStyle/>
          <a:p>
            <a:pPr marL="914400" lvl="1" indent="-457200">
              <a:buFont typeface="Arial" panose="020B0604020202020204" pitchFamily="34" charset="0"/>
              <a:buChar char="•"/>
            </a:pPr>
            <a:r>
              <a:rPr lang="en-GB" sz="2800" b="1" dirty="0">
                <a:solidFill>
                  <a:schemeClr val="accent2"/>
                </a:solidFill>
                <a:latin typeface="Arial" panose="020B0604020202020204" pitchFamily="34" charset="0"/>
                <a:cs typeface="Arial" panose="020B0604020202020204" pitchFamily="34" charset="0"/>
                <a:hlinkClick r:id="rId3"/>
              </a:rPr>
              <a:t>National Infection Prevention and Control Manual (NIPCM) </a:t>
            </a:r>
            <a:endParaRPr lang="en-GB" sz="2800" b="1" dirty="0">
              <a:solidFill>
                <a:schemeClr val="accent2"/>
              </a:solidFill>
              <a:latin typeface="Arial" panose="020B0604020202020204" pitchFamily="34" charset="0"/>
              <a:cs typeface="Arial" panose="020B0604020202020204" pitchFamily="34" charset="0"/>
            </a:endParaRPr>
          </a:p>
          <a:p>
            <a:pPr marL="914400" lvl="1" indent="-457200">
              <a:buFont typeface="Arial" panose="020B0604020202020204" pitchFamily="34" charset="0"/>
              <a:buChar char="•"/>
            </a:pPr>
            <a:r>
              <a:rPr lang="en-GB" sz="2800" b="1" dirty="0">
                <a:solidFill>
                  <a:schemeClr val="accent2"/>
                </a:solidFill>
                <a:latin typeface="Arial" panose="020B0604020202020204" pitchFamily="34" charset="0"/>
                <a:cs typeface="Arial" panose="020B0604020202020204" pitchFamily="34" charset="0"/>
                <a:hlinkClick r:id="rId4"/>
              </a:rPr>
              <a:t>Mask Algorithm (app 15)</a:t>
            </a:r>
            <a:endParaRPr lang="en-GB" sz="2800" b="1" dirty="0">
              <a:solidFill>
                <a:schemeClr val="accent2"/>
              </a:solidFill>
              <a:latin typeface="Arial" panose="020B0604020202020204" pitchFamily="34" charset="0"/>
              <a:cs typeface="Arial" panose="020B0604020202020204" pitchFamily="34" charset="0"/>
            </a:endParaRPr>
          </a:p>
          <a:p>
            <a:pPr marL="914400" lvl="1" indent="-457200">
              <a:buFont typeface="Arial" panose="020B0604020202020204" pitchFamily="34" charset="0"/>
              <a:buChar char="•"/>
            </a:pPr>
            <a:r>
              <a:rPr lang="en-GB" sz="2800" b="1" dirty="0">
                <a:solidFill>
                  <a:schemeClr val="accent2"/>
                </a:solidFill>
                <a:latin typeface="Arial" panose="020B0604020202020204" pitchFamily="34" charset="0"/>
                <a:cs typeface="Arial" panose="020B0604020202020204" pitchFamily="34" charset="0"/>
                <a:hlinkClick r:id="rId5"/>
              </a:rPr>
              <a:t>What’s Changed Guide</a:t>
            </a:r>
            <a:endParaRPr lang="en-GB" sz="2800" b="1" dirty="0">
              <a:solidFill>
                <a:schemeClr val="accent2"/>
              </a:solidFill>
              <a:latin typeface="Arial" panose="020B0604020202020204" pitchFamily="34" charset="0"/>
              <a:cs typeface="Arial" panose="020B0604020202020204" pitchFamily="34" charset="0"/>
            </a:endParaRPr>
          </a:p>
          <a:p>
            <a:pPr marL="914400" lvl="1" indent="-457200">
              <a:buFont typeface="Arial" panose="020B0604020202020204" pitchFamily="34" charset="0"/>
              <a:buChar char="•"/>
            </a:pPr>
            <a:r>
              <a:rPr lang="en-GB" sz="2800" b="1" dirty="0">
                <a:solidFill>
                  <a:schemeClr val="accent2"/>
                </a:solidFill>
                <a:latin typeface="Arial" panose="020B0604020202020204" pitchFamily="34" charset="0"/>
                <a:cs typeface="Arial" panose="020B0604020202020204" pitchFamily="34" charset="0"/>
                <a:hlinkClick r:id="rId6"/>
              </a:rPr>
              <a:t>Frequently Asked Questions </a:t>
            </a:r>
            <a:r>
              <a:rPr lang="en-GB" sz="2800" b="1" dirty="0">
                <a:solidFill>
                  <a:schemeClr val="accent2"/>
                </a:solidFill>
                <a:latin typeface="Arial" panose="020B0604020202020204" pitchFamily="34" charset="0"/>
                <a:cs typeface="Arial" panose="020B0604020202020204" pitchFamily="34" charset="0"/>
              </a:rPr>
              <a:t>(FAQs)</a:t>
            </a:r>
          </a:p>
          <a:p>
            <a:pPr marL="914400" lvl="1" indent="-457200">
              <a:buFont typeface="Arial" panose="020B0604020202020204" pitchFamily="34" charset="0"/>
              <a:buChar char="•"/>
            </a:pPr>
            <a:r>
              <a:rPr lang="en-GB" sz="2800" b="1" dirty="0">
                <a:solidFill>
                  <a:schemeClr val="accent2"/>
                </a:solidFill>
                <a:latin typeface="Arial" panose="020B0604020202020204" pitchFamily="34" charset="0"/>
                <a:cs typeface="Arial" panose="020B0604020202020204" pitchFamily="34" charset="0"/>
                <a:hlinkClick r:id="rId7"/>
              </a:rPr>
              <a:t>Literature Review</a:t>
            </a:r>
            <a:endParaRPr lang="en-GB" sz="2800" b="1" dirty="0">
              <a:solidFill>
                <a:schemeClr val="accent2"/>
              </a:solidFill>
              <a:latin typeface="Arial" panose="020B0604020202020204" pitchFamily="34" charset="0"/>
              <a:cs typeface="Arial" panose="020B0604020202020204" pitchFamily="34" charset="0"/>
            </a:endParaRPr>
          </a:p>
          <a:p>
            <a:pPr marL="914400" lvl="1" indent="-457200">
              <a:buFont typeface="Arial" panose="020B0604020202020204" pitchFamily="34" charset="0"/>
              <a:buChar char="•"/>
            </a:pPr>
            <a:r>
              <a:rPr lang="en-GB" sz="2800" b="1" dirty="0">
                <a:solidFill>
                  <a:schemeClr val="accent2"/>
                </a:solidFill>
                <a:latin typeface="Arial" panose="020B0604020202020204" pitchFamily="34" charset="0"/>
                <a:cs typeface="Arial" panose="020B0604020202020204" pitchFamily="34" charset="0"/>
              </a:rPr>
              <a:t>Your local Infection Prevention and Control Team (IPCT)</a:t>
            </a:r>
          </a:p>
        </p:txBody>
      </p:sp>
    </p:spTree>
    <p:extLst>
      <p:ext uri="{BB962C8B-B14F-4D97-AF65-F5344CB8AC3E}">
        <p14:creationId xmlns:p14="http://schemas.microsoft.com/office/powerpoint/2010/main" val="40344463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6C0C8-1898-43B5-9AF7-2775402EC92A}"/>
              </a:ext>
            </a:extLst>
          </p:cNvPr>
          <p:cNvSpPr>
            <a:spLocks noGrp="1"/>
          </p:cNvSpPr>
          <p:nvPr>
            <p:ph type="title"/>
          </p:nvPr>
        </p:nvSpPr>
        <p:spPr>
          <a:xfrm>
            <a:off x="3230378" y="2424345"/>
            <a:ext cx="10483850" cy="866312"/>
          </a:xfrm>
        </p:spPr>
        <p:txBody>
          <a:bodyPr>
            <a:noAutofit/>
          </a:bodyPr>
          <a:lstStyle/>
          <a:p>
            <a:r>
              <a:rPr lang="en-GB" sz="7200" dirty="0"/>
              <a:t>Thank you</a:t>
            </a:r>
          </a:p>
        </p:txBody>
      </p:sp>
    </p:spTree>
    <p:extLst>
      <p:ext uri="{BB962C8B-B14F-4D97-AF65-F5344CB8AC3E}">
        <p14:creationId xmlns:p14="http://schemas.microsoft.com/office/powerpoint/2010/main" val="41443488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95702379"/>
      </p:ext>
    </p:extLst>
  </p:cSld>
  <p:clrMapOvr>
    <a:masterClrMapping/>
  </p:clrMapOvr>
</p:sld>
</file>

<file path=ppt/theme/theme1.xml><?xml version="1.0" encoding="utf-8"?>
<a:theme xmlns:a="http://schemas.openxmlformats.org/drawingml/2006/main" name="Office Theme">
  <a:themeElements>
    <a:clrScheme name="TBPs">
      <a:dk1>
        <a:srgbClr val="262626"/>
      </a:dk1>
      <a:lt1>
        <a:sysClr val="window" lastClr="FFFFFF"/>
      </a:lt1>
      <a:dk2>
        <a:srgbClr val="262626"/>
      </a:dk2>
      <a:lt2>
        <a:srgbClr val="E8E8E8"/>
      </a:lt2>
      <a:accent1>
        <a:srgbClr val="87189D"/>
      </a:accent1>
      <a:accent2>
        <a:srgbClr val="0077C8"/>
      </a:accent2>
      <a:accent3>
        <a:srgbClr val="002D72"/>
      </a:accent3>
      <a:accent4>
        <a:srgbClr val="2CCCD3"/>
      </a:accent4>
      <a:accent5>
        <a:srgbClr val="78BE21"/>
      </a:accent5>
      <a:accent6>
        <a:srgbClr val="AC145A"/>
      </a:accent6>
      <a:hlink>
        <a:srgbClr val="002D72"/>
      </a:hlink>
      <a:folHlink>
        <a:srgbClr val="0077C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A7702C0B-55F8-40D2-BA43-2D1BB0560AFD}" vid="{A181F819-F129-402E-BC3B-E745566B1B9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BAFAB9A6DBA3C4288D9D824523EA4CE" ma:contentTypeVersion="12" ma:contentTypeDescription="Create a new document." ma:contentTypeScope="" ma:versionID="f75b548f0a1021663c41e99887b52ccc">
  <xsd:schema xmlns:xsd="http://www.w3.org/2001/XMLSchema" xmlns:xs="http://www.w3.org/2001/XMLSchema" xmlns:p="http://schemas.microsoft.com/office/2006/metadata/properties" xmlns:ns2="db549246-eaaf-49de-858e-e584e93ee659" xmlns:ns3="18850a09-b181-4f7c-a777-7f8f001a690d" targetNamespace="http://schemas.microsoft.com/office/2006/metadata/properties" ma:root="true" ma:fieldsID="dda714634c3f8c3dac2f7b3613c4aad1" ns2:_="" ns3:_="">
    <xsd:import namespace="db549246-eaaf-49de-858e-e584e93ee659"/>
    <xsd:import namespace="18850a09-b181-4f7c-a777-7f8f001a690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549246-eaaf-49de-858e-e584e93ee65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16ac32b6-d060-42fb-93c0-6c46742e1aee"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8850a09-b181-4f7c-a777-7f8f001a690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c21e5234-49e9-4b4e-a3e5-3720cc3e00ad}" ma:internalName="TaxCatchAll" ma:showField="CatchAllData" ma:web="18850a09-b181-4f7c-a777-7f8f001a690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b549246-eaaf-49de-858e-e584e93ee659">
      <Terms xmlns="http://schemas.microsoft.com/office/infopath/2007/PartnerControls"/>
    </lcf76f155ced4ddcb4097134ff3c332f>
    <TaxCatchAll xmlns="18850a09-b181-4f7c-a777-7f8f001a690d" xsi:nil="true"/>
  </documentManagement>
</p:properties>
</file>

<file path=customXml/itemProps1.xml><?xml version="1.0" encoding="utf-8"?>
<ds:datastoreItem xmlns:ds="http://schemas.openxmlformats.org/officeDocument/2006/customXml" ds:itemID="{8C784C54-A75B-444E-8D3A-464E96E440C9}">
  <ds:schemaRefs>
    <ds:schemaRef ds:uri="http://schemas.microsoft.com/sharepoint/v3/contenttype/forms"/>
  </ds:schemaRefs>
</ds:datastoreItem>
</file>

<file path=customXml/itemProps2.xml><?xml version="1.0" encoding="utf-8"?>
<ds:datastoreItem xmlns:ds="http://schemas.openxmlformats.org/officeDocument/2006/customXml" ds:itemID="{C4445D5B-D953-4996-87C4-1CC55D6903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b549246-eaaf-49de-858e-e584e93ee659"/>
    <ds:schemaRef ds:uri="18850a09-b181-4f7c-a777-7f8f001a690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2D324B3-187F-45CB-9D41-AA797B594EE6}">
  <ds:schemaRefs>
    <ds:schemaRef ds:uri="http://schemas.microsoft.com/office/2006/metadata/properties"/>
    <ds:schemaRef ds:uri="http://schemas.microsoft.com/office/infopath/2007/PartnerControls"/>
    <ds:schemaRef ds:uri="db549246-eaaf-49de-858e-e584e93ee659"/>
    <ds:schemaRef ds:uri="18850a09-b181-4f7c-a777-7f8f001a690d"/>
  </ds:schemaRefs>
</ds:datastoreItem>
</file>

<file path=docMetadata/LabelInfo.xml><?xml version="1.0" encoding="utf-8"?>
<clbl:labelList xmlns:clbl="http://schemas.microsoft.com/office/2020/mipLabelMetadata">
  <clbl:label id="{b4199b9c-a89e-442f-9799-431511f14748}" enabled="1" method="Privileged" siteId="{10efe0bd-a030-4bca-809c-b5e6745e499a}" removed="0"/>
</clbl:labelList>
</file>

<file path=docProps/app.xml><?xml version="1.0" encoding="utf-8"?>
<Properties xmlns="http://schemas.openxmlformats.org/officeDocument/2006/extended-properties" xmlns:vt="http://schemas.openxmlformats.org/officeDocument/2006/docPropsVTypes">
  <Template>TBPs_template_new_Sep26</Template>
  <TotalTime>207</TotalTime>
  <Words>1927</Words>
  <Application>Microsoft Office PowerPoint</Application>
  <PresentationFormat>Widescreen</PresentationFormat>
  <Paragraphs>153</Paragraphs>
  <Slides>14</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Aptos</vt:lpstr>
      <vt:lpstr>Arial</vt:lpstr>
      <vt:lpstr>Source Sans Pro</vt:lpstr>
      <vt:lpstr>Wingdings</vt:lpstr>
      <vt:lpstr>Office Theme</vt:lpstr>
      <vt:lpstr>Transmission Based Precautions (TBPs) guidance has changed</vt:lpstr>
      <vt:lpstr>What are TBPs? What has changed?  Why has it changed? What does this mean for IPC practice? Who does it apply to? When did the change happen? Where can more information be found? </vt:lpstr>
      <vt:lpstr>What are Transmission Based Precautions (TBPs)?</vt:lpstr>
      <vt:lpstr>What has changed?</vt:lpstr>
      <vt:lpstr>Accessibility guidance 2 </vt:lpstr>
      <vt:lpstr>What does it mean for IPC Practice?</vt:lpstr>
      <vt:lpstr>What does it mean for IPC practice?</vt:lpstr>
      <vt:lpstr>Accessibility guidance 2</vt:lpstr>
      <vt:lpstr>Accessibility guidance 2</vt:lpstr>
      <vt:lpstr>Who does it apply to?</vt:lpstr>
      <vt:lpstr>When did the change happen?</vt:lpstr>
      <vt:lpstr>Accessibility guidance 2 </vt:lpstr>
      <vt:lpstr>Thank you</vt:lpstr>
      <vt:lpstr>PowerPoint Presentation</vt:lpstr>
    </vt:vector>
  </TitlesOfParts>
  <Company>NHSS National Services Scotland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Susie Dodd</dc:creator>
  <cp:lastModifiedBy>Susie Dodd</cp:lastModifiedBy>
  <cp:revision>3</cp:revision>
  <dcterms:created xsi:type="dcterms:W3CDTF">2026-09-22T10:42:34Z</dcterms:created>
  <dcterms:modified xsi:type="dcterms:W3CDTF">2026-09-23T08:30:00Z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0x010100ABAFAB9A6DBA3C4288D9D824523EA4CE</vt:lpwstr>
  </property>
  <property fmtid="{D5CDD505-2E9C-101B-9397-08002B2CF9AE}" pid="3" name="MediaServiceImageTags">
    <vt:lpwstr/>
  </property>
</Properties>
</file>